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352" r:id="rId28"/>
    <p:sldId id="282" r:id="rId29"/>
    <p:sldId id="283" r:id="rId30"/>
    <p:sldId id="360" r:id="rId31"/>
    <p:sldId id="361" r:id="rId32"/>
    <p:sldId id="284" r:id="rId33"/>
    <p:sldId id="286" r:id="rId34"/>
    <p:sldId id="285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31" r:id="rId65"/>
    <p:sldId id="332" r:id="rId66"/>
    <p:sldId id="333" r:id="rId67"/>
    <p:sldId id="334" r:id="rId68"/>
    <p:sldId id="335" r:id="rId69"/>
    <p:sldId id="336" r:id="rId70"/>
    <p:sldId id="337" r:id="rId71"/>
    <p:sldId id="338" r:id="rId72"/>
    <p:sldId id="339" r:id="rId73"/>
    <p:sldId id="340" r:id="rId74"/>
    <p:sldId id="341" r:id="rId75"/>
    <p:sldId id="342" r:id="rId76"/>
    <p:sldId id="343" r:id="rId77"/>
    <p:sldId id="344" r:id="rId78"/>
    <p:sldId id="345" r:id="rId79"/>
    <p:sldId id="346" r:id="rId80"/>
    <p:sldId id="347" r:id="rId81"/>
    <p:sldId id="348" r:id="rId82"/>
    <p:sldId id="349" r:id="rId83"/>
    <p:sldId id="350" r:id="rId84"/>
    <p:sldId id="351" r:id="rId85"/>
    <p:sldId id="316" r:id="rId86"/>
    <p:sldId id="328" r:id="rId87"/>
    <p:sldId id="329" r:id="rId88"/>
    <p:sldId id="330" r:id="rId89"/>
    <p:sldId id="317" r:id="rId90"/>
    <p:sldId id="327" r:id="rId91"/>
    <p:sldId id="318" r:id="rId92"/>
    <p:sldId id="353" r:id="rId93"/>
    <p:sldId id="354" r:id="rId94"/>
    <p:sldId id="355" r:id="rId95"/>
    <p:sldId id="356" r:id="rId96"/>
    <p:sldId id="357" r:id="rId97"/>
    <p:sldId id="358" r:id="rId98"/>
    <p:sldId id="359" r:id="rId99"/>
    <p:sldId id="362" r:id="rId100"/>
    <p:sldId id="363" r:id="rId101"/>
    <p:sldId id="364" r:id="rId102"/>
    <p:sldId id="319" r:id="rId103"/>
    <p:sldId id="320" r:id="rId104"/>
    <p:sldId id="321" r:id="rId105"/>
    <p:sldId id="322" r:id="rId106"/>
    <p:sldId id="323" r:id="rId107"/>
    <p:sldId id="324" r:id="rId108"/>
    <p:sldId id="325" r:id="rId109"/>
    <p:sldId id="326" r:id="rId11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BAB"/>
    <a:srgbClr val="F68D36"/>
    <a:srgbClr val="F79B4F"/>
    <a:srgbClr val="EC700A"/>
    <a:srgbClr val="F6882E"/>
    <a:srgbClr val="E9DB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69" autoAdjust="0"/>
    <p:restoredTop sz="94660"/>
  </p:normalViewPr>
  <p:slideViewPr>
    <p:cSldViewPr>
      <p:cViewPr>
        <p:scale>
          <a:sx n="80" d="100"/>
          <a:sy n="80" d="100"/>
        </p:scale>
        <p:origin x="-1526" y="-6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A777E-C474-4798-8C18-677554B38887}" type="datetimeFigureOut">
              <a:rPr lang="ru-RU" smtClean="0"/>
              <a:t>20.08.2022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9ECA-3DB4-406F-B104-0CB036B562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06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A777E-C474-4798-8C18-677554B38887}" type="datetimeFigureOut">
              <a:rPr lang="ru-RU" smtClean="0"/>
              <a:t>20.08.2022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9ECA-3DB4-406F-B104-0CB036B562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17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A777E-C474-4798-8C18-677554B38887}" type="datetimeFigureOut">
              <a:rPr lang="ru-RU" smtClean="0"/>
              <a:t>20.08.2022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9ECA-3DB4-406F-B104-0CB036B562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1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A777E-C474-4798-8C18-677554B38887}" type="datetimeFigureOut">
              <a:rPr lang="ru-RU" smtClean="0"/>
              <a:t>20.08.2022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9ECA-3DB4-406F-B104-0CB036B562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13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A777E-C474-4798-8C18-677554B38887}" type="datetimeFigureOut">
              <a:rPr lang="ru-RU" smtClean="0"/>
              <a:t>20.08.2022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9ECA-3DB4-406F-B104-0CB036B562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62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A777E-C474-4798-8C18-677554B38887}" type="datetimeFigureOut">
              <a:rPr lang="ru-RU" smtClean="0"/>
              <a:t>20.08.2022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9ECA-3DB4-406F-B104-0CB036B562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61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A777E-C474-4798-8C18-677554B38887}" type="datetimeFigureOut">
              <a:rPr lang="ru-RU" smtClean="0"/>
              <a:t>20.08.2022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9ECA-3DB4-406F-B104-0CB036B562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73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A777E-C474-4798-8C18-677554B38887}" type="datetimeFigureOut">
              <a:rPr lang="ru-RU" smtClean="0"/>
              <a:t>20.08.2022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9ECA-3DB4-406F-B104-0CB036B562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01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A777E-C474-4798-8C18-677554B38887}" type="datetimeFigureOut">
              <a:rPr lang="ru-RU" smtClean="0"/>
              <a:t>20.08.2022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9ECA-3DB4-406F-B104-0CB036B562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56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A777E-C474-4798-8C18-677554B38887}" type="datetimeFigureOut">
              <a:rPr lang="ru-RU" smtClean="0"/>
              <a:t>20.08.2022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9ECA-3DB4-406F-B104-0CB036B562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37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A777E-C474-4798-8C18-677554B38887}" type="datetimeFigureOut">
              <a:rPr lang="ru-RU" smtClean="0"/>
              <a:t>20.08.2022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C9ECA-3DB4-406F-B104-0CB036B562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85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A777E-C474-4798-8C18-677554B38887}" type="datetimeFigureOut">
              <a:rPr lang="ru-RU" smtClean="0"/>
              <a:t>20.08.2022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C9ECA-3DB4-406F-B104-0CB036B562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920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2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4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8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0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2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4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4.jpeg"/><Relationship Id="rId7" Type="http://schemas.openxmlformats.org/officeDocument/2006/relationships/image" Target="../media/image76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5.jpe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12" Type="http://schemas.openxmlformats.org/officeDocument/2006/relationships/image" Target="../media/image115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107.png"/><Relationship Id="rId9" Type="http://schemas.openxmlformats.org/officeDocument/2006/relationships/image" Target="../media/image11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13" Type="http://schemas.openxmlformats.org/officeDocument/2006/relationships/image" Target="../media/image130.jpeg"/><Relationship Id="rId3" Type="http://schemas.openxmlformats.org/officeDocument/2006/relationships/image" Target="../media/image117.jpeg"/><Relationship Id="rId7" Type="http://schemas.openxmlformats.org/officeDocument/2006/relationships/image" Target="../media/image124.jpeg"/><Relationship Id="rId12" Type="http://schemas.openxmlformats.org/officeDocument/2006/relationships/image" Target="../media/image129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11" Type="http://schemas.openxmlformats.org/officeDocument/2006/relationships/image" Target="../media/image128.jpeg"/><Relationship Id="rId5" Type="http://schemas.openxmlformats.org/officeDocument/2006/relationships/image" Target="../media/image122.jpeg"/><Relationship Id="rId10" Type="http://schemas.openxmlformats.org/officeDocument/2006/relationships/image" Target="../media/image127.jpeg"/><Relationship Id="rId4" Type="http://schemas.openxmlformats.org/officeDocument/2006/relationships/image" Target="../media/image121.jpeg"/><Relationship Id="rId9" Type="http://schemas.openxmlformats.org/officeDocument/2006/relationships/image" Target="../media/image1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9.jpeg"/><Relationship Id="rId4" Type="http://schemas.openxmlformats.org/officeDocument/2006/relationships/image" Target="../media/image14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jpeg"/><Relationship Id="rId4" Type="http://schemas.openxmlformats.org/officeDocument/2006/relationships/image" Target="../media/image14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jpeg"/><Relationship Id="rId4" Type="http://schemas.openxmlformats.org/officeDocument/2006/relationships/image" Target="../media/image14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2.jpeg"/><Relationship Id="rId4" Type="http://schemas.openxmlformats.org/officeDocument/2006/relationships/image" Target="../media/image14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3" Type="http://schemas.openxmlformats.org/officeDocument/2006/relationships/image" Target="../media/image156.jpeg"/><Relationship Id="rId7" Type="http://schemas.openxmlformats.org/officeDocument/2006/relationships/image" Target="../media/image160.jpeg"/><Relationship Id="rId12" Type="http://schemas.openxmlformats.org/officeDocument/2006/relationships/image" Target="../media/image165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jpeg"/><Relationship Id="rId11" Type="http://schemas.openxmlformats.org/officeDocument/2006/relationships/image" Target="../media/image164.jpeg"/><Relationship Id="rId5" Type="http://schemas.openxmlformats.org/officeDocument/2006/relationships/image" Target="../media/image158.jpeg"/><Relationship Id="rId10" Type="http://schemas.openxmlformats.org/officeDocument/2006/relationships/image" Target="../media/image163.jpeg"/><Relationship Id="rId4" Type="http://schemas.openxmlformats.org/officeDocument/2006/relationships/image" Target="../media/image157.jpeg"/><Relationship Id="rId9" Type="http://schemas.openxmlformats.org/officeDocument/2006/relationships/image" Target="../media/image16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9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7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8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jpe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3" Type="http://schemas.openxmlformats.org/officeDocument/2006/relationships/image" Target="../media/image156.jpeg"/><Relationship Id="rId7" Type="http://schemas.openxmlformats.org/officeDocument/2006/relationships/image" Target="../media/image160.jpeg"/><Relationship Id="rId12" Type="http://schemas.openxmlformats.org/officeDocument/2006/relationships/image" Target="../media/image165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jpeg"/><Relationship Id="rId11" Type="http://schemas.openxmlformats.org/officeDocument/2006/relationships/image" Target="../media/image164.jpeg"/><Relationship Id="rId5" Type="http://schemas.openxmlformats.org/officeDocument/2006/relationships/image" Target="../media/image158.jpeg"/><Relationship Id="rId10" Type="http://schemas.openxmlformats.org/officeDocument/2006/relationships/image" Target="../media/image163.jpeg"/><Relationship Id="rId4" Type="http://schemas.openxmlformats.org/officeDocument/2006/relationships/image" Target="../media/image157.jpeg"/><Relationship Id="rId9" Type="http://schemas.openxmlformats.org/officeDocument/2006/relationships/image" Target="../media/image16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7" Type="http://schemas.openxmlformats.org/officeDocument/2006/relationships/image" Target="../media/image176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eg"/><Relationship Id="rId3" Type="http://schemas.openxmlformats.org/officeDocument/2006/relationships/image" Target="../media/image181.jpeg"/><Relationship Id="rId7" Type="http://schemas.openxmlformats.org/officeDocument/2006/relationships/image" Target="../media/image185.jpeg"/><Relationship Id="rId12" Type="http://schemas.openxmlformats.org/officeDocument/2006/relationships/image" Target="../media/image190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jpeg"/><Relationship Id="rId11" Type="http://schemas.openxmlformats.org/officeDocument/2006/relationships/image" Target="../media/image189.jpeg"/><Relationship Id="rId5" Type="http://schemas.openxmlformats.org/officeDocument/2006/relationships/image" Target="../media/image183.jpeg"/><Relationship Id="rId10" Type="http://schemas.openxmlformats.org/officeDocument/2006/relationships/image" Target="../media/image188.jpeg"/><Relationship Id="rId4" Type="http://schemas.openxmlformats.org/officeDocument/2006/relationships/image" Target="../media/image182.jpeg"/><Relationship Id="rId9" Type="http://schemas.openxmlformats.org/officeDocument/2006/relationships/image" Target="../media/image18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4.jpeg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jpeg"/><Relationship Id="rId13" Type="http://schemas.openxmlformats.org/officeDocument/2006/relationships/image" Target="../media/image204.jpeg"/><Relationship Id="rId3" Type="http://schemas.openxmlformats.org/officeDocument/2006/relationships/image" Target="../media/image195.jpeg"/><Relationship Id="rId7" Type="http://schemas.openxmlformats.org/officeDocument/2006/relationships/image" Target="../media/image198.jpeg"/><Relationship Id="rId12" Type="http://schemas.openxmlformats.org/officeDocument/2006/relationships/image" Target="../media/image20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202.jpeg"/><Relationship Id="rId5" Type="http://schemas.openxmlformats.org/officeDocument/2006/relationships/image" Target="../media/image197.jpeg"/><Relationship Id="rId10" Type="http://schemas.openxmlformats.org/officeDocument/2006/relationships/image" Target="../media/image201.jpeg"/><Relationship Id="rId4" Type="http://schemas.openxmlformats.org/officeDocument/2006/relationships/image" Target="../media/image196.jpeg"/><Relationship Id="rId9" Type="http://schemas.openxmlformats.org/officeDocument/2006/relationships/image" Target="../media/image200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9.jpeg"/><Relationship Id="rId5" Type="http://schemas.openxmlformats.org/officeDocument/2006/relationships/image" Target="../media/image208.jpeg"/><Relationship Id="rId4" Type="http://schemas.openxmlformats.org/officeDocument/2006/relationships/image" Target="../media/image207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3.jpeg"/><Relationship Id="rId4" Type="http://schemas.microsoft.com/office/2007/relationships/hdphoto" Target="../media/hdphoto5.wdp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4.jpeg"/><Relationship Id="rId4" Type="http://schemas.microsoft.com/office/2007/relationships/hdphoto" Target="../media/hdphoto5.wdp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---W-O-R-K----\2022\08-17 Гильфанова. Клуб Большая перемена\графика\фон-ста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---W-O-R-K----\2022\08-17 Гильфанова. Клуб Большая перемена\графика\фон-старт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:\---W-O-R-K----\2022\08-17 Гильфанова. Клуб Большая перемена\графика\фон-старт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25A2D1F-AF7A-1160-FDDE-E83FC7EB11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762549"/>
            <a:ext cx="6192688" cy="3483387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 rot="20992080">
            <a:off x="535514" y="402964"/>
            <a:ext cx="4282050" cy="111333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Клуб</a:t>
            </a: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«БОЛЬШАЯ ПЕРЕМЕНА»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 rot="21323583">
            <a:off x="676459" y="1502107"/>
            <a:ext cx="4282050" cy="62404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на базе образовательной организации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94604" y="2171250"/>
            <a:ext cx="4282050" cy="624049"/>
          </a:xfrm>
          <a:prstGeom prst="roundRect">
            <a:avLst/>
          </a:prstGeom>
          <a:solidFill>
            <a:srgbClr val="F6882E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Муниципального автономного общеобразовательного учреждения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 rot="312063">
            <a:off x="646795" y="2891859"/>
            <a:ext cx="4282050" cy="741527"/>
          </a:xfrm>
          <a:prstGeom prst="roundRect">
            <a:avLst/>
          </a:prstGeom>
          <a:solidFill>
            <a:srgbClr val="EC700A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«Средняя общеобразовательная школа № 1»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 rot="685238">
            <a:off x="512323" y="3676907"/>
            <a:ext cx="4282050" cy="975770"/>
          </a:xfrm>
          <a:prstGeom prst="roundRect">
            <a:avLst/>
          </a:prstGeom>
          <a:solidFill>
            <a:srgbClr val="F68D3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п.г.т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. Забайкальск </a:t>
            </a:r>
            <a:b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</a:b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Забайкальского района Забайкальского края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402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5" grpId="0" animBg="1"/>
      <p:bldP spid="16" grpId="0" animBg="1"/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---W-O-R-K----\2022\08-17 Гильфанова. Клуб Большая перемена\графика\фон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0"/>
            <a:ext cx="640871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Авторские грамоты, </a:t>
            </a:r>
            <a:b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сертификаты, приглашения клуба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Объект 4">
            <a:extLst>
              <a:ext uri="{FF2B5EF4-FFF2-40B4-BE49-F238E27FC236}">
                <a16:creationId xmlns="" xmlns:a16="http://schemas.microsoft.com/office/drawing/2014/main" id="{003A8867-0E2C-CCED-D37B-EAFAFC96EF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7164">
            <a:off x="702912" y="1509445"/>
            <a:ext cx="2004993" cy="2768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17B4290-50AE-788F-E548-B1DC225408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556">
            <a:off x="2869193" y="1115551"/>
            <a:ext cx="2512888" cy="35559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F977EA5-739E-019D-57A9-D8BAC39F0B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4681">
            <a:off x="5579859" y="1923149"/>
            <a:ext cx="3235727" cy="2310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1337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:\---W-O-R-K----\2022\08-17 Гильфанова. Клуб Большая перемена\графика\фон-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123478"/>
            <a:ext cx="31958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Наши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мемБПшки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771550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Когда ждёшь списки полуфиналистов 2 месяца.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БП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Потерпите, завтра будут, но это не точно)</a:t>
            </a:r>
          </a:p>
        </p:txBody>
      </p:sp>
      <p:pic>
        <p:nvPicPr>
          <p:cNvPr id="35842" name="Picture 2" descr="https://i.ytimg.com/vi/Lp5VkC8xrCs/hqdefaul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5" b="6562"/>
          <a:stretch/>
        </p:blipFill>
        <p:spPr bwMode="auto">
          <a:xfrm>
            <a:off x="1979712" y="1913213"/>
            <a:ext cx="4691531" cy="28083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67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:\---W-O-R-K----\2022\08-17 Гильфанова. Клуб Большая перемена\графика\фон-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123478"/>
            <a:ext cx="31958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Наши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мемБПшки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771550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Как нет первой школы на АИС Океан?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3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часа ночи. Я найду тебя первая 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</a:rPr>
              <a:t>школааааа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!!!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6866" name="Picture 2" descr="https://chudo-prirody.com/uploads/posts/2021-08/1628910255_147-p-skachat-foto-smeshnikh-kotov-1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6" b="12591"/>
          <a:stretch/>
        </p:blipFill>
        <p:spPr bwMode="auto">
          <a:xfrm>
            <a:off x="2758423" y="1773211"/>
            <a:ext cx="3134108" cy="30883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7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:\---W-O-R-K----\2022\08-17 Гильфанова. Клуб Большая перемена\графика\фон-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0539"/>
            <a:ext cx="9180512" cy="516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51470"/>
            <a:ext cx="41633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НАШИ МЕРОПРИЯТИЯ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4212" y="699542"/>
            <a:ext cx="8588308" cy="424847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Объект 4">
            <a:extLst>
              <a:ext uri="{FF2B5EF4-FFF2-40B4-BE49-F238E27FC236}">
                <a16:creationId xmlns="" xmlns:a16="http://schemas.microsoft.com/office/drawing/2014/main" id="{A10477A2-2E70-AE21-C8AD-6ED918119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12" y="970175"/>
            <a:ext cx="3672408" cy="367240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FFC7D88-6B67-A513-9E5C-1D71C1B27D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986133"/>
            <a:ext cx="3672408" cy="367240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62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:\---W-O-R-K----\2022\08-17 Гильфанова. Клуб Большая перемена\графика\фон-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0539"/>
            <a:ext cx="9180512" cy="516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51470"/>
            <a:ext cx="41633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НАШИ МЕРОПРИЯТИЯ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4212" y="699542"/>
            <a:ext cx="8588308" cy="424847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7333F17-8D47-027B-AEA2-03C6CED91A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99" y="879562"/>
            <a:ext cx="3888432" cy="388843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8C9B661-20A3-13C4-EEC3-DFB32DAA21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879562"/>
            <a:ext cx="3888432" cy="388843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64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:\---W-O-R-K----\2022\08-17 Гильфанова. Клуб Большая перемена\графика\фон-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0539"/>
            <a:ext cx="9180512" cy="516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51470"/>
            <a:ext cx="41633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НАШИ МЕРОПРИЯТИЯ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4212" y="699542"/>
            <a:ext cx="8588308" cy="424847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B1EC7AB-6660-AC51-47A7-D4069091F4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09211"/>
            <a:ext cx="3816424" cy="381642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93A8733-822B-1B09-90C3-8A8F216CDE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53" y="909211"/>
            <a:ext cx="3816424" cy="381642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211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:\---W-O-R-K----\2022\08-17 Гильфанова. Клуб Большая перемена\графика\фон-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0539"/>
            <a:ext cx="9180512" cy="516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51470"/>
            <a:ext cx="41633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НАШИ МЕРОПРИЯТИЯ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4212" y="699542"/>
            <a:ext cx="8588308" cy="424847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9195D74-16A9-5699-4E83-BF32BC2BE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46118"/>
            <a:ext cx="4951816" cy="371386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5CEC2B5-F706-7F40-E4EA-3667B946E0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955" y="946117"/>
            <a:ext cx="3036857" cy="371386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353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:\---W-O-R-K----\2022\08-17 Гильфанова. Клуб Большая перемена\графика\фон-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0539"/>
            <a:ext cx="9180512" cy="516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51470"/>
            <a:ext cx="41633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НАШИ МЕРОПРИЯТИЯ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4212" y="699542"/>
            <a:ext cx="8588308" cy="424847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3B894D6-8F95-E05A-DFD3-0CCE24B66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06596"/>
            <a:ext cx="3834364" cy="383436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0E5EF14-C0DB-0563-371B-0714D1364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568" y="906595"/>
            <a:ext cx="3769379" cy="382173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175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:\---W-O-R-K----\2022\08-17 Гильфанова. Клуб Большая перемена\графика\фон-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0539"/>
            <a:ext cx="9180512" cy="516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51470"/>
            <a:ext cx="41633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НАШИ МЕРОПРИЯТИЯ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4212" y="699542"/>
            <a:ext cx="8588308" cy="424847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8B8567E-64F0-1CB3-37C6-D8962E52AA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203598"/>
            <a:ext cx="3312368" cy="331236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7DBBC0F-901A-E8E5-607D-99F8AE3612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03598"/>
            <a:ext cx="4426327" cy="331236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932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:\---W-O-R-K----\2022\08-17 Гильфанова. Клуб Большая перемена\графика\фон-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0539"/>
            <a:ext cx="9180512" cy="516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51470"/>
            <a:ext cx="41633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НАШИ МЕРОПРИЯТИЯ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4212" y="699542"/>
            <a:ext cx="8588308" cy="424847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BF35F40-1040-07CD-D482-98863791E6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15566"/>
            <a:ext cx="3816424" cy="381642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68A787A-D363-40CC-DC63-548A81D91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8366" y="898354"/>
            <a:ext cx="4006122" cy="383363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596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:\---W-O-R-K----\2022\08-17 Гильфанова. Клуб Большая перемена\графика\фон-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0539"/>
            <a:ext cx="9180512" cy="516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51470"/>
            <a:ext cx="41633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НАШИ МЕРОПРИЯТИЯ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4212" y="699542"/>
            <a:ext cx="8588308" cy="424847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40B33A1-7E63-9776-0822-5557DAF59B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15566"/>
            <a:ext cx="4536504" cy="374187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488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---W-O-R-K----\2022\08-17 Гильфанова. Клуб Большая перемена\графика\фон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1197" y="104314"/>
            <a:ext cx="684076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Клуб «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Большая перемена» в цифрах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699542"/>
            <a:ext cx="6912768" cy="2500685"/>
          </a:xfrm>
          <a:prstGeom prst="rect">
            <a:avLst/>
          </a:prstGeom>
          <a:solidFill>
            <a:srgbClr val="FFEBA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699542"/>
            <a:ext cx="6912768" cy="2500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Количество участников клуба</a:t>
            </a:r>
            <a:r>
              <a:rPr lang="ru-RU" dirty="0"/>
              <a:t>: </a:t>
            </a:r>
            <a:r>
              <a:rPr lang="ru-RU" dirty="0" smtClean="0"/>
              <a:t>  </a:t>
            </a:r>
            <a:r>
              <a:rPr lang="ru-RU" b="1" dirty="0" smtClean="0">
                <a:solidFill>
                  <a:schemeClr val="tx2"/>
                </a:solidFill>
              </a:rPr>
              <a:t>300 человек</a:t>
            </a:r>
          </a:p>
          <a:p>
            <a:r>
              <a:rPr lang="ru-RU" i="1" dirty="0"/>
              <a:t>учащиеся с 1 по 11 </a:t>
            </a:r>
            <a:r>
              <a:rPr lang="ru-RU" i="1" dirty="0" smtClean="0"/>
              <a:t>класс</a:t>
            </a:r>
          </a:p>
          <a:p>
            <a:endParaRPr lang="ru-RU" sz="1050" dirty="0"/>
          </a:p>
          <a:p>
            <a:r>
              <a:rPr lang="ru-RU" b="1" dirty="0"/>
              <a:t>Количество наставников</a:t>
            </a:r>
            <a:r>
              <a:rPr lang="ru-RU" dirty="0"/>
              <a:t>: </a:t>
            </a:r>
            <a:r>
              <a:rPr lang="ru-RU" dirty="0" smtClean="0"/>
              <a:t>  </a:t>
            </a:r>
            <a:r>
              <a:rPr lang="ru-RU" b="1" dirty="0" smtClean="0">
                <a:solidFill>
                  <a:schemeClr val="tx2"/>
                </a:solidFill>
              </a:rPr>
              <a:t>30 человек</a:t>
            </a:r>
          </a:p>
          <a:p>
            <a:endParaRPr lang="ru-RU" sz="1000" dirty="0"/>
          </a:p>
          <a:p>
            <a:r>
              <a:rPr lang="ru-RU" b="1" dirty="0"/>
              <a:t>Участие в конкурсе «Большая перемена</a:t>
            </a:r>
            <a:r>
              <a:rPr lang="ru-RU" b="1" dirty="0" smtClean="0"/>
              <a:t>»</a:t>
            </a:r>
          </a:p>
          <a:p>
            <a:endParaRPr lang="ru-RU" sz="1000" dirty="0"/>
          </a:p>
          <a:p>
            <a:r>
              <a:rPr lang="ru-RU" b="1" dirty="0"/>
              <a:t>2020 год</a:t>
            </a:r>
            <a:r>
              <a:rPr lang="ru-RU" dirty="0"/>
              <a:t> – 2 участника, 2 победителя</a:t>
            </a:r>
          </a:p>
          <a:p>
            <a:r>
              <a:rPr lang="ru-RU" b="1" dirty="0"/>
              <a:t>2021 год </a:t>
            </a:r>
            <a:r>
              <a:rPr lang="ru-RU" dirty="0"/>
              <a:t>– 10 участников, 4 полуфиналиста, 1 победитель</a:t>
            </a:r>
          </a:p>
          <a:p>
            <a:r>
              <a:rPr lang="ru-RU" b="1" dirty="0"/>
              <a:t>2022 год </a:t>
            </a:r>
            <a:r>
              <a:rPr lang="ru-RU" dirty="0"/>
              <a:t>– 50 участников, 1 победитель 5 класс, 10 полуфиналистов</a:t>
            </a:r>
          </a:p>
        </p:txBody>
      </p:sp>
      <p:pic>
        <p:nvPicPr>
          <p:cNvPr id="9" name="Объект 4">
            <a:extLst>
              <a:ext uri="{FF2B5EF4-FFF2-40B4-BE49-F238E27FC236}">
                <a16:creationId xmlns="" xmlns:a16="http://schemas.microsoft.com/office/drawing/2014/main" id="{6FCF97DE-EB78-9905-EE59-D332B6416F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5" t="15788" r="5248" b="16235"/>
          <a:stretch/>
        </p:blipFill>
        <p:spPr>
          <a:xfrm>
            <a:off x="4489115" y="3289521"/>
            <a:ext cx="4654883" cy="185397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522378" y="4515966"/>
            <a:ext cx="1667061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Зарегистрироваться </a:t>
            </a:r>
            <a:br>
              <a:rPr lang="ru-RU" sz="1100" dirty="0" smtClean="0"/>
            </a:br>
            <a:r>
              <a:rPr lang="ru-RU" sz="1100" dirty="0" smtClean="0"/>
              <a:t>в сообществе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46155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---W-O-R-K----\2022\08-17 Гильфанова. Клуб Большая перемена\графика\фон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1054629">
            <a:off x="4525627" y="1750045"/>
            <a:ext cx="17895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ЦЕЛЬ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 rot="930143">
            <a:off x="738995" y="2802390"/>
            <a:ext cx="52227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tx2"/>
                </a:solidFill>
                <a:ea typeface="Times New Roman"/>
              </a:rPr>
              <a:t>создание гармоничной развивающей среды </a:t>
            </a:r>
            <a:endParaRPr lang="ru-RU" sz="2000" b="1" dirty="0" smtClean="0">
              <a:solidFill>
                <a:schemeClr val="tx2"/>
              </a:solidFill>
              <a:ea typeface="Times New Roman"/>
            </a:endParaRPr>
          </a:p>
          <a:p>
            <a:r>
              <a:rPr lang="ru-RU" sz="2000" b="1" dirty="0" smtClean="0">
                <a:solidFill>
                  <a:schemeClr val="tx2"/>
                </a:solidFill>
                <a:ea typeface="Times New Roman"/>
              </a:rPr>
              <a:t>для </a:t>
            </a:r>
            <a:r>
              <a:rPr lang="ru-RU" sz="2000" b="1" dirty="0">
                <a:solidFill>
                  <a:schemeClr val="tx2"/>
                </a:solidFill>
                <a:ea typeface="Times New Roman"/>
              </a:rPr>
              <a:t>реализации инициатив и способностей </a:t>
            </a:r>
            <a:endParaRPr lang="ru-RU" sz="2000" b="1" dirty="0" smtClean="0">
              <a:solidFill>
                <a:schemeClr val="tx2"/>
              </a:solidFill>
              <a:ea typeface="Times New Roman"/>
            </a:endParaRPr>
          </a:p>
          <a:p>
            <a:r>
              <a:rPr lang="ru-RU" sz="2000" b="1" dirty="0" smtClean="0">
                <a:solidFill>
                  <a:schemeClr val="tx2"/>
                </a:solidFill>
                <a:ea typeface="Times New Roman"/>
              </a:rPr>
              <a:t>обучающихся</a:t>
            </a:r>
            <a:r>
              <a:rPr lang="ru-RU" sz="2000" b="1" dirty="0">
                <a:solidFill>
                  <a:schemeClr val="tx2"/>
                </a:solidFill>
                <a:ea typeface="Times New Roman"/>
              </a:rPr>
              <a:t>, педагогического сообщества, </a:t>
            </a:r>
            <a:endParaRPr lang="ru-RU" sz="2000" b="1" dirty="0" smtClean="0">
              <a:solidFill>
                <a:schemeClr val="tx2"/>
              </a:solidFill>
              <a:ea typeface="Times New Roman"/>
            </a:endParaRPr>
          </a:p>
          <a:p>
            <a:r>
              <a:rPr lang="ru-RU" sz="2000" b="1" dirty="0" smtClean="0">
                <a:solidFill>
                  <a:schemeClr val="tx2"/>
                </a:solidFill>
                <a:ea typeface="Times New Roman"/>
              </a:rPr>
              <a:t>родителей </a:t>
            </a:r>
            <a:r>
              <a:rPr lang="ru-RU" sz="2000" b="1" dirty="0">
                <a:solidFill>
                  <a:schemeClr val="tx2"/>
                </a:solidFill>
                <a:ea typeface="Times New Roman"/>
              </a:rPr>
              <a:t>и </a:t>
            </a:r>
            <a:r>
              <a:rPr lang="ru-RU" sz="2000" b="1" dirty="0" smtClean="0">
                <a:solidFill>
                  <a:schemeClr val="tx2"/>
                </a:solidFill>
                <a:ea typeface="Times New Roman"/>
              </a:rPr>
              <a:t>выпускников</a:t>
            </a:r>
            <a:r>
              <a:rPr lang="ru-RU" sz="2000" b="1" dirty="0">
                <a:solidFill>
                  <a:schemeClr val="tx2"/>
                </a:solidFill>
                <a:ea typeface="Times New Roman"/>
              </a:rPr>
              <a:t>, посредством </a:t>
            </a:r>
            <a:endParaRPr lang="ru-RU" sz="2000" b="1" dirty="0" smtClean="0">
              <a:solidFill>
                <a:schemeClr val="tx2"/>
              </a:solidFill>
              <a:ea typeface="Times New Roman"/>
            </a:endParaRPr>
          </a:p>
          <a:p>
            <a:r>
              <a:rPr lang="ru-RU" sz="2000" b="1" dirty="0" smtClean="0">
                <a:solidFill>
                  <a:schemeClr val="tx2"/>
                </a:solidFill>
                <a:ea typeface="Times New Roman"/>
              </a:rPr>
              <a:t>совместной </a:t>
            </a:r>
            <a:r>
              <a:rPr lang="ru-RU" sz="2000" b="1" dirty="0">
                <a:solidFill>
                  <a:schemeClr val="tx2"/>
                </a:solidFill>
                <a:ea typeface="Times New Roman"/>
              </a:rPr>
              <a:t>деятельности в рамках </a:t>
            </a:r>
            <a:endParaRPr lang="ru-RU" sz="2000" b="1" dirty="0" smtClean="0">
              <a:solidFill>
                <a:schemeClr val="tx2"/>
              </a:solidFill>
              <a:ea typeface="Times New Roman"/>
            </a:endParaRPr>
          </a:p>
          <a:p>
            <a:r>
              <a:rPr lang="ru-RU" sz="2000" b="1" dirty="0" smtClean="0">
                <a:solidFill>
                  <a:schemeClr val="tx2"/>
                </a:solidFill>
                <a:ea typeface="Times New Roman"/>
              </a:rPr>
              <a:t>сообщества </a:t>
            </a:r>
            <a:r>
              <a:rPr lang="ru-RU" sz="2000" b="1" dirty="0">
                <a:solidFill>
                  <a:schemeClr val="tx2"/>
                </a:solidFill>
                <a:ea typeface="Times New Roman"/>
              </a:rPr>
              <a:t>единомышленников</a:t>
            </a:r>
            <a:endParaRPr lang="ru-RU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93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---W-O-R-K----\2022\08-17 Гильфанова. Клуб Большая перемена\графика\фон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50411" y="28240"/>
            <a:ext cx="26232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ЗАДАЧИ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Блок-схема: альтернативный процесс 1"/>
          <p:cNvSpPr/>
          <p:nvPr/>
        </p:nvSpPr>
        <p:spPr>
          <a:xfrm>
            <a:off x="467544" y="588279"/>
            <a:ext cx="2880320" cy="1224136"/>
          </a:xfrm>
          <a:prstGeom prst="flowChartAlternate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bg1"/>
                </a:solidFill>
                <a:ea typeface="Times New Roman"/>
              </a:rPr>
              <a:t>Предоставление возможностей доступа к дополнительным источникам знаний и умений на базе МАОУ СОШ№ 1: учебным материалам, экспертам, конкурсным механикам, проектной работе;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3293881" y="738287"/>
            <a:ext cx="2880320" cy="1224136"/>
          </a:xfrm>
          <a:prstGeom prst="flowChartAlternate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bg1"/>
                </a:solidFill>
                <a:ea typeface="Times New Roman"/>
              </a:rPr>
              <a:t>Формирование единого сообщества детей, педагогов, родителей и Выпускников на базе образовательной организации с высоким уровнем лидерских качеств, заинтересованных в изменении среды вокруг себя;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6084168" y="1026319"/>
            <a:ext cx="2880320" cy="1224136"/>
          </a:xfrm>
          <a:prstGeom prst="flowChartAlternate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bg1"/>
                </a:solidFill>
                <a:ea typeface="Times New Roman"/>
              </a:rPr>
              <a:t>Трансляция ценностей </a:t>
            </a:r>
            <a:r>
              <a:rPr lang="ru-RU" sz="1200" dirty="0" smtClean="0">
                <a:solidFill>
                  <a:schemeClr val="bg1"/>
                </a:solidFill>
                <a:ea typeface="Times New Roman"/>
              </a:rPr>
              <a:t/>
            </a:r>
            <a:br>
              <a:rPr lang="ru-RU" sz="1200" dirty="0" smtClean="0">
                <a:solidFill>
                  <a:schemeClr val="bg1"/>
                </a:solidFill>
                <a:ea typeface="Times New Roman"/>
              </a:rPr>
            </a:br>
            <a:r>
              <a:rPr lang="ru-RU" sz="1200" dirty="0" smtClean="0">
                <a:solidFill>
                  <a:schemeClr val="bg1"/>
                </a:solidFill>
                <a:ea typeface="Times New Roman"/>
              </a:rPr>
              <a:t>«</a:t>
            </a:r>
            <a:r>
              <a:rPr lang="ru-RU" sz="1200" dirty="0">
                <a:solidFill>
                  <a:schemeClr val="bg1"/>
                </a:solidFill>
                <a:ea typeface="Times New Roman"/>
              </a:rPr>
              <a:t>Большой перемены» внутри образовательной организации </a:t>
            </a:r>
            <a:r>
              <a:rPr lang="ru-RU" sz="1200" dirty="0" smtClean="0">
                <a:solidFill>
                  <a:schemeClr val="bg1"/>
                </a:solidFill>
                <a:ea typeface="Times New Roman"/>
              </a:rPr>
              <a:t/>
            </a:r>
            <a:br>
              <a:rPr lang="ru-RU" sz="1200" dirty="0" smtClean="0">
                <a:solidFill>
                  <a:schemeClr val="bg1"/>
                </a:solidFill>
                <a:ea typeface="Times New Roman"/>
              </a:rPr>
            </a:br>
            <a:r>
              <a:rPr lang="ru-RU" sz="1200" dirty="0" smtClean="0">
                <a:solidFill>
                  <a:schemeClr val="bg1"/>
                </a:solidFill>
                <a:ea typeface="Times New Roman"/>
              </a:rPr>
              <a:t>в </a:t>
            </a:r>
            <a:r>
              <a:rPr lang="ru-RU" sz="1200" dirty="0">
                <a:solidFill>
                  <a:schemeClr val="bg1"/>
                </a:solidFill>
                <a:ea typeface="Times New Roman"/>
              </a:rPr>
              <a:t>соответствии с Хартией;</a:t>
            </a: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683568" y="1890415"/>
            <a:ext cx="2880320" cy="792088"/>
          </a:xfrm>
          <a:prstGeom prst="flowChartAlternate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bg1"/>
                </a:solidFill>
                <a:ea typeface="Times New Roman"/>
              </a:rPr>
              <a:t>Поддержка и развитие проектных инициатив участников сообщества;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3419872" y="2058297"/>
            <a:ext cx="2880320" cy="792088"/>
          </a:xfrm>
          <a:prstGeom prst="flowChartAlternate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bg1"/>
                </a:solidFill>
                <a:ea typeface="Times New Roman"/>
              </a:rPr>
              <a:t>Предоставление возможностей </a:t>
            </a:r>
            <a:r>
              <a:rPr lang="ru-RU" sz="1200" dirty="0" smtClean="0">
                <a:solidFill>
                  <a:schemeClr val="bg1"/>
                </a:solidFill>
                <a:ea typeface="Times New Roman"/>
              </a:rPr>
              <a:t/>
            </a:r>
            <a:br>
              <a:rPr lang="ru-RU" sz="1200" dirty="0" smtClean="0">
                <a:solidFill>
                  <a:schemeClr val="bg1"/>
                </a:solidFill>
                <a:ea typeface="Times New Roman"/>
              </a:rPr>
            </a:br>
            <a:r>
              <a:rPr lang="ru-RU" sz="1200" dirty="0" smtClean="0">
                <a:solidFill>
                  <a:schemeClr val="bg1"/>
                </a:solidFill>
                <a:ea typeface="Times New Roman"/>
              </a:rPr>
              <a:t>в </a:t>
            </a:r>
            <a:r>
              <a:rPr lang="ru-RU" sz="1200" dirty="0">
                <a:solidFill>
                  <a:schemeClr val="bg1"/>
                </a:solidFill>
                <a:ea typeface="Times New Roman"/>
              </a:rPr>
              <a:t>развитии направлений Конкурса;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6193310" y="2355726"/>
            <a:ext cx="2880320" cy="792088"/>
          </a:xfrm>
          <a:prstGeom prst="flowChartAlternate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bg1"/>
                </a:solidFill>
                <a:ea typeface="Times New Roman"/>
              </a:rPr>
              <a:t>Выстраивание диалога между </a:t>
            </a:r>
            <a:r>
              <a:rPr lang="ru-RU" sz="1200" dirty="0" smtClean="0">
                <a:solidFill>
                  <a:schemeClr val="bg1"/>
                </a:solidFill>
                <a:ea typeface="Times New Roman"/>
              </a:rPr>
              <a:t/>
            </a:r>
            <a:br>
              <a:rPr lang="ru-RU" sz="1200" dirty="0" smtClean="0">
                <a:solidFill>
                  <a:schemeClr val="bg1"/>
                </a:solidFill>
                <a:ea typeface="Times New Roman"/>
              </a:rPr>
            </a:br>
            <a:r>
              <a:rPr lang="ru-RU" sz="1200" dirty="0" smtClean="0">
                <a:solidFill>
                  <a:schemeClr val="bg1"/>
                </a:solidFill>
                <a:ea typeface="Times New Roman"/>
              </a:rPr>
              <a:t>всеми </a:t>
            </a:r>
            <a:r>
              <a:rPr lang="ru-RU" sz="1200" dirty="0">
                <a:solidFill>
                  <a:schemeClr val="bg1"/>
                </a:solidFill>
                <a:ea typeface="Times New Roman"/>
              </a:rPr>
              <a:t>участниками образовательного </a:t>
            </a:r>
            <a:r>
              <a:rPr lang="ru-RU" sz="1200" dirty="0" smtClean="0">
                <a:solidFill>
                  <a:schemeClr val="bg1"/>
                </a:solidFill>
                <a:ea typeface="Times New Roman"/>
              </a:rPr>
              <a:t>процесса.</a:t>
            </a:r>
            <a:endParaRPr lang="ru-RU" sz="1200" dirty="0">
              <a:solidFill>
                <a:schemeClr val="bg1"/>
              </a:solidFill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0438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---W-O-R-K----\2022\08-17 Гильфанова. Клуб Большая перемена\графика\фон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26633" y="555526"/>
            <a:ext cx="29497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Девиз клуба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03848" y="3651870"/>
            <a:ext cx="33953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«Вместе мы взрывная масса</a:t>
            </a:r>
          </a:p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И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поддержка всей страны</a:t>
            </a:r>
          </a:p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Мы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готовы к переменам</a:t>
            </a:r>
          </a:p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В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Забайкалье – это Мы»</a:t>
            </a:r>
          </a:p>
        </p:txBody>
      </p:sp>
    </p:spTree>
    <p:extLst>
      <p:ext uri="{BB962C8B-B14F-4D97-AF65-F5344CB8AC3E}">
        <p14:creationId xmlns:p14="http://schemas.microsoft.com/office/powerpoint/2010/main" val="200205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:\---W-O-R-K----\2022\08-17 Гильфанова. Клуб Большая перемена\графика\фон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196862"/>
            <a:ext cx="29241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Песня клуба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3216" y="904748"/>
            <a:ext cx="3748783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В Забайкальской школе </a:t>
            </a:r>
            <a:r>
              <a:rPr lang="ru-RU" sz="1200" b="1" dirty="0" smtClean="0">
                <a:solidFill>
                  <a:schemeClr val="bg1"/>
                </a:solidFill>
              </a:rPr>
              <a:t>первой Создан </a:t>
            </a:r>
            <a:r>
              <a:rPr lang="ru-RU" sz="1200" b="1" dirty="0">
                <a:solidFill>
                  <a:schemeClr val="bg1"/>
                </a:solidFill>
              </a:rPr>
              <a:t>лучший клуб!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Клуб «Большая перемена» - это лучший друг.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Улыбнись, пожми ты </a:t>
            </a:r>
            <a:r>
              <a:rPr lang="ru-RU" sz="1200" b="1" dirty="0" smtClean="0">
                <a:solidFill>
                  <a:schemeClr val="bg1"/>
                </a:solidFill>
              </a:rPr>
              <a:t>рук </a:t>
            </a:r>
            <a:r>
              <a:rPr lang="ru-RU" sz="1200" b="1" dirty="0" err="1" smtClean="0">
                <a:solidFill>
                  <a:schemeClr val="bg1"/>
                </a:solidFill>
              </a:rPr>
              <a:t>Вжухман</a:t>
            </a:r>
            <a:r>
              <a:rPr lang="ru-RU" sz="1200" b="1" dirty="0" smtClean="0">
                <a:solidFill>
                  <a:schemeClr val="bg1"/>
                </a:solidFill>
              </a:rPr>
              <a:t> </a:t>
            </a:r>
            <a:r>
              <a:rPr lang="ru-RU" sz="1200" b="1" dirty="0">
                <a:solidFill>
                  <a:schemeClr val="bg1"/>
                </a:solidFill>
              </a:rPr>
              <a:t>тебе рад,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Он всегда поможет смело избежать преград.</a:t>
            </a:r>
          </a:p>
          <a:p>
            <a:endParaRPr lang="ru-RU" sz="1200" b="1" dirty="0">
              <a:solidFill>
                <a:schemeClr val="bg1"/>
              </a:solidFill>
            </a:endParaRPr>
          </a:p>
          <a:p>
            <a:r>
              <a:rPr lang="ru-RU" sz="1200" b="1" dirty="0">
                <a:solidFill>
                  <a:schemeClr val="bg1"/>
                </a:solidFill>
              </a:rPr>
              <a:t>Припев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Это Перемена и для каждого своя,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Ничего не бойся смело – покоряй моря.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Мы одна команда, горы мы свернём!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К неизведанным вершинам вместе доплывём!</a:t>
            </a:r>
          </a:p>
          <a:p>
            <a:endParaRPr lang="ru-RU" sz="1200" b="1" dirty="0">
              <a:solidFill>
                <a:schemeClr val="bg1"/>
              </a:solidFill>
            </a:endParaRPr>
          </a:p>
          <a:p>
            <a:r>
              <a:rPr lang="ru-RU" sz="1200" b="1" dirty="0">
                <a:solidFill>
                  <a:schemeClr val="bg1"/>
                </a:solidFill>
              </a:rPr>
              <a:t>Здесь тебя поддержат точно и не скажут «нет»,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Ведь наставник креативный даст тебе совет.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Добивайся, развивайся, двигайся вперёд!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Ничего не бойся в жизни и удача ждёт!</a:t>
            </a:r>
          </a:p>
          <a:p>
            <a:endParaRPr lang="ru-RU" sz="1200" b="1" dirty="0">
              <a:solidFill>
                <a:schemeClr val="bg1"/>
              </a:solidFill>
            </a:endParaRPr>
          </a:p>
          <a:p>
            <a:r>
              <a:rPr lang="ru-RU" sz="1200" b="1" dirty="0">
                <a:solidFill>
                  <a:schemeClr val="bg1"/>
                </a:solidFill>
              </a:rPr>
              <a:t>Припев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Это Перемена и для каждого своя,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Ничего не бойся смело – покоряй моря.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С нашей переменой и командой молодой,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До успеха в жизни – нам подать рукой! </a:t>
            </a:r>
          </a:p>
        </p:txBody>
      </p:sp>
    </p:spTree>
    <p:extLst>
      <p:ext uri="{BB962C8B-B14F-4D97-AF65-F5344CB8AC3E}">
        <p14:creationId xmlns:p14="http://schemas.microsoft.com/office/powerpoint/2010/main" val="114333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---W-O-R-K----\2022\08-17 Гильфанова. Клуб Большая перемена\графика\фон-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92080" y="123478"/>
            <a:ext cx="350608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Правила клуба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926168"/>
            <a:ext cx="3672408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никому не говорим «нет»</a:t>
            </a:r>
          </a:p>
          <a:p>
            <a:pPr lvl="0">
              <a:lnSpc>
                <a:spcPct val="115000"/>
              </a:lnSpc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сильны своими талантами</a:t>
            </a:r>
          </a:p>
          <a:p>
            <a:pPr lvl="0">
              <a:lnSpc>
                <a:spcPct val="115000"/>
              </a:lnSpc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слушаем и помогаем друг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другу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3968" y="932840"/>
            <a:ext cx="4860032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помним великое прошлое и творим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незабываемое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будущее</a:t>
            </a:r>
          </a:p>
          <a:p>
            <a:pPr lvl="0">
              <a:lnSpc>
                <a:spcPct val="115000"/>
              </a:lnSpc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все разные, мы все уникальные, позволь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быть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себе собой, а другим быть другими.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всегда соблюдаем правило трёх «Н»: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Нет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Ничего Невозможного </a:t>
            </a:r>
          </a:p>
        </p:txBody>
      </p:sp>
    </p:spTree>
    <p:extLst>
      <p:ext uri="{BB962C8B-B14F-4D97-AF65-F5344CB8AC3E}">
        <p14:creationId xmlns:p14="http://schemas.microsoft.com/office/powerpoint/2010/main" val="232513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:\---W-O-R-K----\2022\08-17 Гильфанова. Клуб Большая перемена\графика\фон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84996" y="14990"/>
            <a:ext cx="41136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Кричалки</a:t>
            </a:r>
            <a:r>
              <a:rPr lang="ru-RU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клуба</a:t>
            </a:r>
            <a:endParaRPr lang="ru-RU" sz="4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" name="Выноска-облако 1"/>
          <p:cNvSpPr/>
          <p:nvPr/>
        </p:nvSpPr>
        <p:spPr>
          <a:xfrm>
            <a:off x="773570" y="14990"/>
            <a:ext cx="3870438" cy="1995686"/>
          </a:xfrm>
          <a:prstGeom prst="cloudCallout">
            <a:avLst>
              <a:gd name="adj1" fmla="val 85980"/>
              <a:gd name="adj2" fmla="val 11176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Будь всегда в движении, каждое мгновение!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Месяц,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день, секунда, час! Время ценим мы сейчас</a:t>
            </a:r>
          </a:p>
        </p:txBody>
      </p:sp>
      <p:sp>
        <p:nvSpPr>
          <p:cNvPr id="5" name="Выноска-облако 4"/>
          <p:cNvSpPr/>
          <p:nvPr/>
        </p:nvSpPr>
        <p:spPr>
          <a:xfrm>
            <a:off x="3587249" y="1635646"/>
            <a:ext cx="1944216" cy="1419622"/>
          </a:xfrm>
          <a:prstGeom prst="cloudCallout">
            <a:avLst>
              <a:gd name="adj1" fmla="val 137097"/>
              <a:gd name="adj2" fmla="val -87079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Вливайся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движение, отбрось все сомнения!</a:t>
            </a:r>
          </a:p>
        </p:txBody>
      </p:sp>
      <p:sp>
        <p:nvSpPr>
          <p:cNvPr id="6" name="Выноска-облако 5"/>
          <p:cNvSpPr/>
          <p:nvPr/>
        </p:nvSpPr>
        <p:spPr>
          <a:xfrm>
            <a:off x="484454" y="1861939"/>
            <a:ext cx="3115436" cy="1419622"/>
          </a:xfrm>
          <a:prstGeom prst="cloudCallout">
            <a:avLst>
              <a:gd name="adj1" fmla="val 246105"/>
              <a:gd name="adj2" fmla="val -46685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Один сам себе господин! А вместе команда, креативная банда</a:t>
            </a:r>
          </a:p>
        </p:txBody>
      </p:sp>
      <p:sp>
        <p:nvSpPr>
          <p:cNvPr id="7" name="Выноска-облако 6"/>
          <p:cNvSpPr/>
          <p:nvPr/>
        </p:nvSpPr>
        <p:spPr>
          <a:xfrm>
            <a:off x="633363" y="3189525"/>
            <a:ext cx="2304256" cy="1419622"/>
          </a:xfrm>
          <a:prstGeom prst="cloudCallout">
            <a:avLst>
              <a:gd name="adj1" fmla="val 183494"/>
              <a:gd name="adj2" fmla="val -102363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нами ты не устоишь!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команда, мы за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движ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sp>
        <p:nvSpPr>
          <p:cNvPr id="8" name="Выноска-облако 7"/>
          <p:cNvSpPr/>
          <p:nvPr/>
        </p:nvSpPr>
        <p:spPr>
          <a:xfrm>
            <a:off x="2771800" y="3152544"/>
            <a:ext cx="3186870" cy="1740542"/>
          </a:xfrm>
          <a:prstGeom prst="cloudCallout">
            <a:avLst>
              <a:gd name="adj1" fmla="val 89298"/>
              <a:gd name="adj2" fmla="val -22883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есть старт,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всегда будет финиш! Если есть цель, результат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предвидишь!</a:t>
            </a:r>
          </a:p>
        </p:txBody>
      </p:sp>
    </p:spTree>
    <p:extLst>
      <p:ext uri="{BB962C8B-B14F-4D97-AF65-F5344CB8AC3E}">
        <p14:creationId xmlns:p14="http://schemas.microsoft.com/office/powerpoint/2010/main" val="107524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:\---W-O-R-K----\2022\08-17 Гильфанова. Клуб Большая перемена\графика\фон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="" xmlns:a16="http://schemas.microsoft.com/office/drawing/2014/main" id="{E3DB555A-5716-9BD9-EC9A-4B6FD0562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943612"/>
            <a:ext cx="2845558" cy="331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51487" y="51470"/>
            <a:ext cx="7241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Брендирование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и 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айдентика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клуба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8519" y="1521404"/>
            <a:ext cx="4877617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Символ клуба –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кот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ВЖУХМАН</a:t>
            </a:r>
          </a:p>
          <a:p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Вжух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– всегда на связи 24/7, </a:t>
            </a:r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сообщает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важные новости, </a:t>
            </a:r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сопровождает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, поддерживает.</a:t>
            </a:r>
          </a:p>
          <a:p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МАН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– манул, наш Забайкальский кот, </a:t>
            </a:r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целеустремлённый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, всегда добивается </a:t>
            </a:r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своей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цели, командный и коммуникабельный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!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60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:\---W-O-R-K----\2022\08-17 Гильфанова. Клуб Большая перемена\графика\фон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51487" y="51470"/>
            <a:ext cx="7241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Брендирование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и 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айдентика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клуба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D8DD2AA-A424-B5C0-C7FD-A17AEA07D9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603" y="910261"/>
            <a:ext cx="2603702" cy="34716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76C11D4-251F-E3D9-270B-5D922F655D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10261"/>
            <a:ext cx="2556576" cy="3408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4591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---W-O-R-K----\2022\08-17 Гильфанова. Клуб Большая перемена\графика\фон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211960" y="843558"/>
            <a:ext cx="4786106" cy="752766"/>
          </a:xfrm>
          <a:prstGeom prst="roundRect">
            <a:avLst>
              <a:gd name="adj" fmla="val 50000"/>
            </a:avLst>
          </a:prstGeom>
          <a:solidFill>
            <a:srgbClr val="F6882E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креативное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пространство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9207070-9388-328F-5BFD-FE014D51CE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9502"/>
            <a:ext cx="5353878" cy="30115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4228399" y="1845280"/>
            <a:ext cx="4786106" cy="752766"/>
          </a:xfrm>
          <a:prstGeom prst="roundRect">
            <a:avLst>
              <a:gd name="adj" fmla="val 50000"/>
            </a:avLst>
          </a:prstGeom>
          <a:solidFill>
            <a:srgbClr val="F6882E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атмосфера для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творчества, </a:t>
            </a:r>
            <a:endParaRPr lang="ru-RU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  <a:p>
            <a:pPr algn="r"/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генерации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идей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F9BA6C0-6E70-A2C7-2DD3-E1C9BF2400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69" y="1155582"/>
            <a:ext cx="5409537" cy="30428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Скругленный прямоугольник 8"/>
          <p:cNvSpPr/>
          <p:nvPr/>
        </p:nvSpPr>
        <p:spPr>
          <a:xfrm>
            <a:off x="4245503" y="2859782"/>
            <a:ext cx="4786106" cy="752766"/>
          </a:xfrm>
          <a:prstGeom prst="roundRect">
            <a:avLst>
              <a:gd name="adj" fmla="val 50000"/>
            </a:avLst>
          </a:prstGeom>
          <a:solidFill>
            <a:srgbClr val="F6882E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место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силы, </a:t>
            </a:r>
            <a:endParaRPr lang="ru-RU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  <a:p>
            <a:pPr algn="r"/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сотрудничества и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коммуникации</a:t>
            </a:r>
            <a:r>
              <a:rPr lang="ru-RU" sz="1050" dirty="0">
                <a:latin typeface="Times New Roman"/>
                <a:ea typeface="Times New Roman"/>
              </a:rPr>
              <a:t> 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034F739-958C-D328-BC0A-B98EFB621D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1" y="1921302"/>
            <a:ext cx="5380822" cy="30267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33863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6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:\---W-O-R-K----\2022\08-17 Гильфанова. Клуб Большая перемена\графика\фон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51487" y="51470"/>
            <a:ext cx="2140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Логотипы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CF64EA20-D393-4AC1-BADC-1A4ED7B08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04613"/>
            <a:ext cx="3078859" cy="176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B56D67C-8609-CCB0-9E14-FF70B2912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500" y="123478"/>
            <a:ext cx="2916321" cy="199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="" xmlns:a16="http://schemas.microsoft.com/office/drawing/2014/main" id="{864D403E-BFB3-3427-96B5-E7B656064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599" y="1506965"/>
            <a:ext cx="2962482" cy="299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="" xmlns:a16="http://schemas.microsoft.com/office/drawing/2014/main" id="{E367AC9E-52B4-BFFE-C2BB-D839C7FFF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003798"/>
            <a:ext cx="3167917" cy="133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03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:\---W-O-R-K----\2022\08-17 Гильфанова. Клуб Большая перемена\графика\фон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51487" y="51470"/>
            <a:ext cx="4741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Оформление </a:t>
            </a:r>
            <a:r>
              <a:rPr lang="ru-RU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соцсетей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" name="Picture 8">
            <a:extLst>
              <a:ext uri="{FF2B5EF4-FFF2-40B4-BE49-F238E27FC236}">
                <a16:creationId xmlns="" xmlns:a16="http://schemas.microsoft.com/office/drawing/2014/main" id="{E965F58A-61A9-3F9A-1619-FB5EC4557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23" y="402758"/>
            <a:ext cx="4203458" cy="420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="" xmlns:a16="http://schemas.microsoft.com/office/drawing/2014/main" id="{EB7217AC-AA63-D227-B981-701EDB5A3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67494"/>
            <a:ext cx="3669186" cy="366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_6483441 (4)">
            <a:extLst>
              <a:ext uri="{FF2B5EF4-FFF2-40B4-BE49-F238E27FC236}">
                <a16:creationId xmlns="" xmlns:a16="http://schemas.microsoft.com/office/drawing/2014/main" id="{03A5DC7B-B6D5-D150-AF6C-40FDED99D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884" y="627534"/>
            <a:ext cx="2664746" cy="26647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5" name="Picture 4">
            <a:extLst>
              <a:ext uri="{FF2B5EF4-FFF2-40B4-BE49-F238E27FC236}">
                <a16:creationId xmlns="" xmlns:a16="http://schemas.microsoft.com/office/drawing/2014/main" id="{AC134436-1E8B-CFD7-07D4-E4D6E2FF3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651870"/>
            <a:ext cx="5366752" cy="1349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31855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:\---W-O-R-K----\2022\08-17 Гильфанова. Клуб Большая перемена\графика\фон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51487" y="51470"/>
            <a:ext cx="5133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Стикеры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 ВЖУХМАНОМ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6C930469-A4C4-ED90-3866-F42481B76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9" y="453848"/>
            <a:ext cx="230425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4">
            <a:extLst>
              <a:ext uri="{FF2B5EF4-FFF2-40B4-BE49-F238E27FC236}">
                <a16:creationId xmlns="" xmlns:a16="http://schemas.microsoft.com/office/drawing/2014/main" id="{C455329B-E1C9-DBF6-FC0A-16A513179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158" y="288663"/>
            <a:ext cx="2634626" cy="263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5">
            <a:extLst>
              <a:ext uri="{FF2B5EF4-FFF2-40B4-BE49-F238E27FC236}">
                <a16:creationId xmlns="" xmlns:a16="http://schemas.microsoft.com/office/drawing/2014/main" id="{762BD0FD-C6C6-3D44-F018-CED9526B2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599" y="288663"/>
            <a:ext cx="280831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="" xmlns:a16="http://schemas.microsoft.com/office/drawing/2014/main" id="{BCAAB50B-2D5A-E6D5-922B-B8A2C2436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22643"/>
            <a:ext cx="1885709" cy="18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>
            <a:extLst>
              <a:ext uri="{FF2B5EF4-FFF2-40B4-BE49-F238E27FC236}">
                <a16:creationId xmlns="" xmlns:a16="http://schemas.microsoft.com/office/drawing/2014/main" id="{2D0B7B24-FFAD-5172-B0BC-476690C4C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36" y="2573912"/>
            <a:ext cx="2122441" cy="212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>
            <a:extLst>
              <a:ext uri="{FF2B5EF4-FFF2-40B4-BE49-F238E27FC236}">
                <a16:creationId xmlns="" xmlns:a16="http://schemas.microsoft.com/office/drawing/2014/main" id="{0497F292-1570-A185-F1C2-B5E26C382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228" y="2459911"/>
            <a:ext cx="2261709" cy="226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>
            <a:extLst>
              <a:ext uri="{FF2B5EF4-FFF2-40B4-BE49-F238E27FC236}">
                <a16:creationId xmlns="" xmlns:a16="http://schemas.microsoft.com/office/drawing/2014/main" id="{661B35F2-0E7A-DCAE-45CD-F42310197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779" y="2500966"/>
            <a:ext cx="2122441" cy="212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>
            <a:extLst>
              <a:ext uri="{FF2B5EF4-FFF2-40B4-BE49-F238E27FC236}">
                <a16:creationId xmlns="" xmlns:a16="http://schemas.microsoft.com/office/drawing/2014/main" id="{793E34D2-7CF4-C379-4F85-2FBB04F2F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478785"/>
            <a:ext cx="2312694" cy="231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37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:\---W-O-R-K----\2022\08-17 Гильфанова. Клуб Большая перемена\графика\фон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51487" y="51470"/>
            <a:ext cx="5133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Стикеры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 ВЖУХМАНОМ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40B11C5C-2348-49B9-D11F-701055ABB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69" y="627534"/>
            <a:ext cx="2182926" cy="218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="" xmlns:a16="http://schemas.microsoft.com/office/drawing/2014/main" id="{FE82FDE8-F5B3-D3BF-58AA-4888B82B6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33" y="627534"/>
            <a:ext cx="2370539" cy="237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="" xmlns:a16="http://schemas.microsoft.com/office/drawing/2014/main" id="{AAE1D4BB-03DB-C862-C776-2BBF3FB22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693" y="543287"/>
            <a:ext cx="2322296" cy="232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="" xmlns:a16="http://schemas.microsoft.com/office/drawing/2014/main" id="{A89723BA-9EDC-5557-C770-445595584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03788"/>
            <a:ext cx="2370539" cy="237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>
            <a:extLst>
              <a:ext uri="{FF2B5EF4-FFF2-40B4-BE49-F238E27FC236}">
                <a16:creationId xmlns="" xmlns:a16="http://schemas.microsoft.com/office/drawing/2014/main" id="{77E1DEE3-2368-FCCC-A11A-D9C858A5B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57" y="2715766"/>
            <a:ext cx="2005949" cy="200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>
            <a:extLst>
              <a:ext uri="{FF2B5EF4-FFF2-40B4-BE49-F238E27FC236}">
                <a16:creationId xmlns="" xmlns:a16="http://schemas.microsoft.com/office/drawing/2014/main" id="{C5368085-9CA0-47E0-843D-E37311399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836" y="2645664"/>
            <a:ext cx="1980753" cy="198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>
            <a:extLst>
              <a:ext uri="{FF2B5EF4-FFF2-40B4-BE49-F238E27FC236}">
                <a16:creationId xmlns="" xmlns:a16="http://schemas.microsoft.com/office/drawing/2014/main" id="{AAAA73FC-EB10-451D-670C-EB0512B3F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427" y="2770878"/>
            <a:ext cx="1855540" cy="185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6">
            <a:extLst>
              <a:ext uri="{FF2B5EF4-FFF2-40B4-BE49-F238E27FC236}">
                <a16:creationId xmlns="" xmlns:a16="http://schemas.microsoft.com/office/drawing/2014/main" id="{DB6BEBB2-3FF8-EFC4-3FC5-82C5F2E4E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2" y="2865583"/>
            <a:ext cx="1895767" cy="189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22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:\---W-O-R-K----\2022\08-17 Гильфанова. Клуб Большая перемена\графика\фон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51469"/>
            <a:ext cx="6519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Грамоты за мероприятия клуба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1C7A2C4D-29AA-BAF8-3D3C-CAFE859DC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15566"/>
            <a:ext cx="4179918" cy="2954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6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" name="Picture 4">
            <a:extLst>
              <a:ext uri="{FF2B5EF4-FFF2-40B4-BE49-F238E27FC236}">
                <a16:creationId xmlns="" xmlns:a16="http://schemas.microsoft.com/office/drawing/2014/main" id="{F9E7B6EA-71A5-6EF0-FDF7-E826A2ED8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63638"/>
            <a:ext cx="3732288" cy="26380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6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24810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:\---W-O-R-K----\2022\08-17 Гильфанова. Клуб Большая перемена\графика\фон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51469"/>
            <a:ext cx="6287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Шопперы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 символикой клуба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7BADD3A-150F-F573-F4BC-5FBBE38E2C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417" y="915846"/>
            <a:ext cx="2399165" cy="31081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6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B3AEF3A-4F0A-EE5C-83AC-D694ADC7EB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13006"/>
            <a:ext cx="2400660" cy="3091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6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18F9305-7E7C-B342-CF44-BF427F8A12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3" t="4522" r="19364" b="9641"/>
          <a:stretch/>
        </p:blipFill>
        <p:spPr>
          <a:xfrm>
            <a:off x="6056652" y="913006"/>
            <a:ext cx="2630507" cy="31109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6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2762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:\---W-O-R-K----\2022\08-17 Гильфанова. Клуб Большая перемена\графика\фон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51469"/>
            <a:ext cx="81774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Флешки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ручки, значки и </a:t>
            </a:r>
            <a:r>
              <a:rPr lang="ru-RU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брелки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           с символикой клуба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B982C1B-DD92-A11E-2EA4-C3C5DFE678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59582"/>
            <a:ext cx="2299755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C71C742-1AF5-A34B-15BA-26220D1B9B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934" y="1596257"/>
            <a:ext cx="2729948" cy="20474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42CBD72-370E-5367-C9C7-3AAD3A3059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41266" y="1941239"/>
            <a:ext cx="1621313" cy="28823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0490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:\---W-O-R-K----\2022\08-17 Гильфанова. Клуб Большая перемена\графика\фон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sun9-83.userapi.com/impg/9Ch4v8F8XWfX2ZMsWz6Hui-obwM43r4F0XuI4g/wGDgEvR5ah0.jpg?size=1600x1200&amp;quality=95&amp;sign=581e45cc78f49dc0276620da8fb6d231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49" b="15699"/>
          <a:stretch/>
        </p:blipFill>
        <p:spPr bwMode="auto">
          <a:xfrm>
            <a:off x="825543" y="771550"/>
            <a:ext cx="2265826" cy="1537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6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sun9-45.userapi.com/impg/WZjg7ztXlAKHO4ND89q8Q7XEoMjCIMeGqFdXKQ/nEa7kakiW8k.jpg?size=1200x1600&amp;quality=95&amp;sign=b399580c4a03b7a066ddcac1da1cb7ff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7" t="2902" b="7093"/>
          <a:stretch/>
        </p:blipFill>
        <p:spPr bwMode="auto">
          <a:xfrm rot="16200000">
            <a:off x="5362053" y="852043"/>
            <a:ext cx="2790419" cy="3564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6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sun9-79.userapi.com/impg/F6dEPwWt33gtD3tl2oKr1aKr86T0O53f5ZuEmg/6HWWD6MCxqM.jpg?size=1200x1600&amp;quality=95&amp;sign=b8f0a104e2ddc70e80b6f0e816a12610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94" t="5934"/>
          <a:stretch/>
        </p:blipFill>
        <p:spPr bwMode="auto">
          <a:xfrm rot="16200000">
            <a:off x="2474176" y="2032173"/>
            <a:ext cx="1881156" cy="29125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6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51487" y="51470"/>
            <a:ext cx="7241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Брендирование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и 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айдентика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клуба</a:t>
            </a:r>
          </a:p>
        </p:txBody>
      </p:sp>
    </p:spTree>
    <p:extLst>
      <p:ext uri="{BB962C8B-B14F-4D97-AF65-F5344CB8AC3E}">
        <p14:creationId xmlns:p14="http://schemas.microsoft.com/office/powerpoint/2010/main" val="280359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:\---W-O-R-K----\2022\08-17 Гильфанова. Клуб Большая перемена\графика\фон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483518"/>
            <a:ext cx="7472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Путешествие мечты.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Дизайн вагона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Объект 8">
            <a:extLst>
              <a:ext uri="{FF2B5EF4-FFF2-40B4-BE49-F238E27FC236}">
                <a16:creationId xmlns:a16="http://schemas.microsoft.com/office/drawing/2014/main" xmlns="" id="{04286EE1-36E2-2684-B8FF-D0F6047701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347614"/>
            <a:ext cx="4936868" cy="34901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2170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:\---W-O-R-K----\2022\08-17 Гильфанова. Клуб Большая перемена\графика\фон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483518"/>
            <a:ext cx="7472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Путешествие мечты.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Дизайн вагона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Объект 5">
            <a:extLst>
              <a:ext uri="{FF2B5EF4-FFF2-40B4-BE49-F238E27FC236}">
                <a16:creationId xmlns:a16="http://schemas.microsoft.com/office/drawing/2014/main" xmlns="" id="{49E851CA-D229-1C0A-0AC9-25EDE88B16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1" y="1347614"/>
            <a:ext cx="4936867" cy="34901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1171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---W-O-R-K----\2022\08-17 Гильфанова. Клуб Большая перемена\графика\фон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06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42A255C2-9E12-3A01-A7B4-ADB7895C25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30" r="14298" b="8245"/>
          <a:stretch/>
        </p:blipFill>
        <p:spPr bwMode="auto">
          <a:xfrm rot="626122">
            <a:off x="4061026" y="1679088"/>
            <a:ext cx="4622347" cy="2152185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User\Desktop\Большая перемена\20211029_104610.jpg">
            <a:extLst>
              <a:ext uri="{FF2B5EF4-FFF2-40B4-BE49-F238E27FC236}">
                <a16:creationId xmlns="" xmlns:a16="http://schemas.microsoft.com/office/drawing/2014/main" id="{26E0099A-E72B-4969-AEBE-934BB14F3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2761">
            <a:off x="686695" y="1789568"/>
            <a:ext cx="4030376" cy="2267087"/>
          </a:xfrm>
          <a:prstGeom prst="rect">
            <a:avLst/>
          </a:prstGeom>
          <a:ln w="76200" cap="flat" cmpd="sng" algn="ctr">
            <a:solidFill>
              <a:srgbClr val="FFC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Скругленный прямоугольник 3"/>
          <p:cNvSpPr/>
          <p:nvPr/>
        </p:nvSpPr>
        <p:spPr>
          <a:xfrm>
            <a:off x="-468560" y="4227934"/>
            <a:ext cx="6624736" cy="752766"/>
          </a:xfrm>
          <a:prstGeom prst="roundRect">
            <a:avLst>
              <a:gd name="adj" fmla="val 50000"/>
            </a:avLst>
          </a:prstGeom>
          <a:solidFill>
            <a:srgbClr val="F6882E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Онлайн открытие клуба «Большая перемена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»: </a:t>
            </a:r>
            <a:r>
              <a:rPr lang="ru-RU" sz="1400" dirty="0">
                <a:latin typeface="Times New Roman"/>
                <a:ea typeface="Times New Roman"/>
              </a:rPr>
              <a:t> 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372200" y="4227934"/>
            <a:ext cx="6624736" cy="752766"/>
          </a:xfrm>
          <a:prstGeom prst="roundRect">
            <a:avLst>
              <a:gd name="adj" fmla="val 50000"/>
            </a:avLst>
          </a:prstGeom>
          <a:solidFill>
            <a:srgbClr val="F6882E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Сентябрь 2021 года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521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:\---W-O-R-K----\2022\08-17 Гильфанова. Клуб Большая перемена\графика\фон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483518"/>
            <a:ext cx="7472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Путешествие мечты.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Дизайн вагона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2770" name="Picture 2" descr="https://sun9-23.userapi.com/impg/FgaO-Uf5XSsxEV27pto5ClUZJWL7v6tFwnyLuw/vAlEyhf5iQI.jpg?size=1600x1135&amp;quality=95&amp;sign=cabf58de516c6cb31f3d51cd649773bd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347614"/>
            <a:ext cx="4936867" cy="3502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52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:\---W-O-R-K----\2022\08-17 Гильфанова. Клуб Большая перемена\графика\фон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483518"/>
            <a:ext cx="7472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Путешествие мечты.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Дизайн вагона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3794" name="Picture 2" descr="https://sun9-40.userapi.com/impg/632X4x8r1HZoi8k75WCMV44IqTjicX_30jKLUg/8oXtyVsnmxU.jpg?size=1284x864&amp;quality=95&amp;sign=67d6ba23a8aaf952042b30f8053f164b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419622"/>
            <a:ext cx="4922547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93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---W-O-R-K----\2022\08-17 Гильфанова. Клуб Большая перемена\графика\фон-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:\---W-O-R-K----\2022\08-17 Гильфанова. Клуб Большая перемена\графика\фон-1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26749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Квест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 посвящение </a:t>
            </a:r>
            <a:endParaRPr lang="en-US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b="1" i="1" dirty="0" smtClean="0">
                <a:solidFill>
                  <a:schemeClr val="bg1"/>
                </a:solidFill>
              </a:rPr>
              <a:t>по </a:t>
            </a:r>
            <a:r>
              <a:rPr lang="ru-RU" b="1" i="1" dirty="0">
                <a:solidFill>
                  <a:schemeClr val="bg1"/>
                </a:solidFill>
              </a:rPr>
              <a:t>направлениям и вызовам </a:t>
            </a:r>
            <a:r>
              <a:rPr lang="en-US" b="1" i="1" dirty="0" smtClean="0">
                <a:solidFill>
                  <a:schemeClr val="bg1"/>
                </a:solidFill>
              </a:rPr>
              <a:t/>
            </a:r>
            <a:br>
              <a:rPr lang="en-US" b="1" i="1" dirty="0" smtClean="0">
                <a:solidFill>
                  <a:schemeClr val="bg1"/>
                </a:solidFill>
              </a:rPr>
            </a:br>
            <a:r>
              <a:rPr lang="ru-RU" b="1" i="1" dirty="0" smtClean="0">
                <a:solidFill>
                  <a:schemeClr val="bg1"/>
                </a:solidFill>
              </a:rPr>
              <a:t>«</a:t>
            </a:r>
            <a:r>
              <a:rPr lang="ru-RU" b="1" i="1" dirty="0">
                <a:solidFill>
                  <a:schemeClr val="bg1"/>
                </a:solidFill>
              </a:rPr>
              <a:t>Большой перемены»</a:t>
            </a:r>
          </a:p>
        </p:txBody>
      </p:sp>
    </p:spTree>
    <p:extLst>
      <p:ext uri="{BB962C8B-B14F-4D97-AF65-F5344CB8AC3E}">
        <p14:creationId xmlns:p14="http://schemas.microsoft.com/office/powerpoint/2010/main" val="159260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---W-O-R-K----\2022\08-17 Гильфанова. Клуб Большая перемена\графика\фон-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0E9BFD14-BF7A-ECF9-2963-33360A392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3478"/>
            <a:ext cx="2357217" cy="3335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5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A832642-9941-EB11-06F3-162DB60935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91463" y="2624095"/>
            <a:ext cx="1846167" cy="24615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E73DC737-4FA6-E3FC-6961-E8B6D5E00674}"/>
              </a:ext>
            </a:extLst>
          </p:cNvPr>
          <p:cNvSpPr txBox="1">
            <a:spLocks/>
          </p:cNvSpPr>
          <p:nvPr/>
        </p:nvSpPr>
        <p:spPr>
          <a:xfrm>
            <a:off x="611560" y="0"/>
            <a:ext cx="4032448" cy="1296144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Задание:</a:t>
            </a:r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Составь карту 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Забайкальского края из </a:t>
            </a:r>
            <a:r>
              <a:rPr lang="ru-RU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пазлов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6CB3A40-7379-67AF-2E0C-15DA4E53F1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1415" y="1111643"/>
            <a:ext cx="1895034" cy="2526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Стрелка вправо 1"/>
          <p:cNvSpPr/>
          <p:nvPr/>
        </p:nvSpPr>
        <p:spPr>
          <a:xfrm rot="2652425">
            <a:off x="2958252" y="3139732"/>
            <a:ext cx="648072" cy="36004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84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---W-O-R-K----\2022\08-17 Гильфанова. Клуб Большая перемена\графика\фон-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0E9BFD14-BF7A-ECF9-2963-33360A392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3478"/>
            <a:ext cx="2357217" cy="3335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5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E73DC737-4FA6-E3FC-6961-E8B6D5E00674}"/>
              </a:ext>
            </a:extLst>
          </p:cNvPr>
          <p:cNvSpPr txBox="1">
            <a:spLocks/>
          </p:cNvSpPr>
          <p:nvPr/>
        </p:nvSpPr>
        <p:spPr>
          <a:xfrm>
            <a:off x="611560" y="123478"/>
            <a:ext cx="4032448" cy="1296144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Задание:</a:t>
            </a:r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Соотнести картинку животного 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Забайкальского края с его названием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" name="Рисунок 9" descr="Животные-Забайкальского-края-Описание-названия-виды-и-фото-животных-Забайкальского-края">
            <a:extLst>
              <a:ext uri="{FF2B5EF4-FFF2-40B4-BE49-F238E27FC236}">
                <a16:creationId xmlns="" xmlns:a16="http://schemas.microsoft.com/office/drawing/2014/main" id="{84667335-A0E7-5117-B5DC-103DD459DC9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5552" y="1419622"/>
            <a:ext cx="1905719" cy="12059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Животные-Забайкальского-края-Описание-названия-виды-и-фото-животных-Забайкальского-края-6">
            <a:extLst>
              <a:ext uri="{FF2B5EF4-FFF2-40B4-BE49-F238E27FC236}">
                <a16:creationId xmlns="" xmlns:a16="http://schemas.microsoft.com/office/drawing/2014/main" id="{1D1C6ED2-2287-DD66-F5E9-A33EBE501A7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579" y="2643758"/>
            <a:ext cx="1905720" cy="12059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Животные-Забайкальского-края-Описание-названия-виды-и-фото-животных-Забайкальского-края-8">
            <a:extLst>
              <a:ext uri="{FF2B5EF4-FFF2-40B4-BE49-F238E27FC236}">
                <a16:creationId xmlns="" xmlns:a16="http://schemas.microsoft.com/office/drawing/2014/main" id="{A285C6C3-1CF4-D30F-8AA6-92BF2017253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8579" y="3867893"/>
            <a:ext cx="1902692" cy="12411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49F889E-939B-D328-9CAC-05F84C4C924D}"/>
              </a:ext>
            </a:extLst>
          </p:cNvPr>
          <p:cNvSpPr txBox="1"/>
          <p:nvPr/>
        </p:nvSpPr>
        <p:spPr>
          <a:xfrm>
            <a:off x="3115968" y="2554219"/>
            <a:ext cx="15280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n w="18415" cmpd="sng">
                  <a:solidFill>
                    <a:schemeClr val="accent3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Манул </a:t>
            </a:r>
            <a:r>
              <a:rPr lang="ru-RU" sz="2800" dirty="0" smtClean="0">
                <a:ln w="18415" cmpd="sng">
                  <a:solidFill>
                    <a:schemeClr val="accent3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en-US" sz="2800" dirty="0" smtClean="0">
              <a:ln w="18415" cmpd="sng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sz="2800" dirty="0" smtClean="0">
                <a:ln w="18415" cmpd="sng">
                  <a:solidFill>
                    <a:schemeClr val="accent3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Пищуха</a:t>
            </a:r>
            <a:endParaRPr lang="en-US" sz="2800" dirty="0" smtClean="0">
              <a:ln w="18415" cmpd="sng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sz="2800" dirty="0" err="1" smtClean="0">
                <a:ln w="18415" cmpd="sng">
                  <a:solidFill>
                    <a:schemeClr val="accent3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Цокор</a:t>
            </a:r>
            <a:r>
              <a:rPr lang="ru-RU" sz="2800" dirty="0" smtClean="0">
                <a:ln w="18415" cmpd="sng">
                  <a:solidFill>
                    <a:schemeClr val="accent3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              </a:t>
            </a:r>
            <a:endParaRPr lang="ru-RU" sz="2800" dirty="0">
              <a:ln w="18415" cmpd="sng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323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---W-O-R-K----\2022\08-17 Гильфанова. Клуб Большая перемена\графика\фон-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0E9BFD14-BF7A-ECF9-2963-33360A392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3478"/>
            <a:ext cx="2357217" cy="3335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5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E73DC737-4FA6-E3FC-6961-E8B6D5E00674}"/>
              </a:ext>
            </a:extLst>
          </p:cNvPr>
          <p:cNvSpPr txBox="1">
            <a:spLocks/>
          </p:cNvSpPr>
          <p:nvPr/>
        </p:nvSpPr>
        <p:spPr>
          <a:xfrm>
            <a:off x="611560" y="123478"/>
            <a:ext cx="4032448" cy="651515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Задание: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2" y="699542"/>
            <a:ext cx="3888430" cy="1564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Даны </a:t>
            </a:r>
            <a:r>
              <a:rPr lang="en-US" sz="1400" b="1" dirty="0" err="1" smtClean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qr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-коды с зашифрованными названиями 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достопримечательностей Забайкальского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края.</a:t>
            </a:r>
            <a:b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Дети 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выбирают любой,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считывают 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его.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5-7 минут нужно найти информацию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 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достопримечательности, показать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объект </a:t>
            </a:r>
            <a:b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карте-</a:t>
            </a:r>
            <a:r>
              <a:rPr lang="ru-RU" sz="1400" b="1" dirty="0" err="1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пазле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и рассказать о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нем. </a:t>
            </a:r>
            <a:endParaRPr lang="ru-RU" sz="1400" b="1" dirty="0">
              <a:solidFill>
                <a:schemeClr val="accent3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67544" y="2916837"/>
            <a:ext cx="1656184" cy="43204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Чарские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пески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788024" y="4507237"/>
            <a:ext cx="2376264" cy="43204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Нац. Парк «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Алханай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67681" y="3435846"/>
            <a:ext cx="1800200" cy="43204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Агинский дацан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483768" y="3435846"/>
            <a:ext cx="2160240" cy="43204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</a:pP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Бутинский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дворец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190606" y="2916837"/>
            <a:ext cx="1445290" cy="43204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Озеро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Арей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748204" y="3974365"/>
            <a:ext cx="2547324" cy="43204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</a:pP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Даурский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заповедник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743906" y="2916837"/>
            <a:ext cx="1656184" cy="43204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Великий исток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80994" y="3960642"/>
            <a:ext cx="2088232" cy="43204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Нац. Парк «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Кодар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80994" y="4515966"/>
            <a:ext cx="1821777" cy="43204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Пещеры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Хээтэй</a:t>
            </a: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483768" y="4515966"/>
            <a:ext cx="2219048" cy="43204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Мраморное ущелье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40614" y="2407897"/>
            <a:ext cx="2446802" cy="43204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Кондуйское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городище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059832" y="2407897"/>
            <a:ext cx="2446802" cy="43204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Ленд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-арт парк Тужи </a:t>
            </a:r>
          </a:p>
        </p:txBody>
      </p:sp>
    </p:spTree>
    <p:extLst>
      <p:ext uri="{BB962C8B-B14F-4D97-AF65-F5344CB8AC3E}">
        <p14:creationId xmlns:p14="http://schemas.microsoft.com/office/powerpoint/2010/main" val="215151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---W-O-R-K----\2022\08-17 Гильфанова. Клуб Большая перемена\графика\фон-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0E9BFD14-BF7A-ECF9-2963-33360A392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3478"/>
            <a:ext cx="2357217" cy="3335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5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E73DC737-4FA6-E3FC-6961-E8B6D5E00674}"/>
              </a:ext>
            </a:extLst>
          </p:cNvPr>
          <p:cNvSpPr txBox="1">
            <a:spLocks/>
          </p:cNvSpPr>
          <p:nvPr/>
        </p:nvSpPr>
        <p:spPr>
          <a:xfrm>
            <a:off x="611560" y="0"/>
            <a:ext cx="4032448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Чарские пески</a:t>
            </a:r>
            <a:endParaRPr lang="ru-RU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30552" y="644630"/>
            <a:ext cx="4680518" cy="2573523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96823" y="700284"/>
            <a:ext cx="395517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Песчаная пустыня площадью 10 на 5 км посреди тайги. Находится у подножия хребта </a:t>
            </a:r>
            <a:r>
              <a:rPr lang="ru-RU" sz="1400" dirty="0" err="1"/>
              <a:t>Кодар</a:t>
            </a:r>
            <a:r>
              <a:rPr lang="ru-RU" sz="1400" dirty="0"/>
              <a:t>, в Чарской котловине. Барханы достигают высоты 80 м, протяженность самых крупных – до 200 м. На границе песков расположены 2 озера. Считается, что пустыня возникла на месте древнего ледникового озера, от которого остались лишь небольшие водные фрагменты, разбросанные по всей котловине. Находится в труднодоступном месте, хотя ближайшее селение Чара </a:t>
            </a:r>
            <a:r>
              <a:rPr lang="ru-RU" sz="1400" dirty="0" smtClean="0"/>
              <a:t>- </a:t>
            </a:r>
            <a:r>
              <a:rPr lang="ru-RU" sz="1400" dirty="0"/>
              <a:t>в 9 км.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442A96F-F2EB-CF98-D928-4692D5476E6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363837"/>
            <a:ext cx="2382784" cy="15860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3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3740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---W-O-R-K----\2022\08-17 Гильфанова. Клуб Большая перемена\графика\фон-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0E9BFD14-BF7A-ECF9-2963-33360A392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3478"/>
            <a:ext cx="2357217" cy="3335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5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E73DC737-4FA6-E3FC-6961-E8B6D5E00674}"/>
              </a:ext>
            </a:extLst>
          </p:cNvPr>
          <p:cNvSpPr txBox="1">
            <a:spLocks/>
          </p:cNvSpPr>
          <p:nvPr/>
        </p:nvSpPr>
        <p:spPr>
          <a:xfrm>
            <a:off x="611560" y="0"/>
            <a:ext cx="5328592" cy="987574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Национальный парк «</a:t>
            </a:r>
            <a:r>
              <a:rPr lang="ru-RU" sz="3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Алханай</a:t>
            </a:r>
            <a:r>
              <a:rPr lang="ru-RU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30552" y="644631"/>
            <a:ext cx="4680518" cy="2359168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96823" y="700284"/>
            <a:ext cx="405314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Главная жемчужина парка в Агинском Бурятском округе </a:t>
            </a:r>
            <a:r>
              <a:rPr lang="ru-RU" sz="1400" dirty="0" smtClean="0"/>
              <a:t>- </a:t>
            </a:r>
            <a:r>
              <a:rPr lang="ru-RU" sz="1400" dirty="0"/>
              <a:t>покрытый лесами горный массив </a:t>
            </a:r>
            <a:r>
              <a:rPr lang="ru-RU" sz="1400" dirty="0" err="1"/>
              <a:t>Алханай</a:t>
            </a:r>
            <a:r>
              <a:rPr lang="ru-RU" sz="1400" dirty="0"/>
              <a:t>. Это памятник природы и одновременно одна из главных буддийских святынь. Объектами поклонения для паломников служат созданные самой природой каменные фигуры и сооружения. Среди них </a:t>
            </a:r>
            <a:r>
              <a:rPr lang="ru-RU" sz="1400" dirty="0" smtClean="0"/>
              <a:t>- </a:t>
            </a:r>
            <a:r>
              <a:rPr lang="ru-RU" sz="1400" dirty="0"/>
              <a:t>храм Великого Блага с целебной водой, скала Храм Ворота в виде 6-метровой арки, останец Алмазная царевна с естественной чашей, пещера «Чрево матери» и другие.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AB54E1E-D28C-69C6-72E0-678C1E074ED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132458"/>
            <a:ext cx="2880320" cy="19200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3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7868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---W-O-R-K----\2022\08-17 Гильфанова. Клуб Большая перемена\графика\фон-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0E9BFD14-BF7A-ECF9-2963-33360A392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3478"/>
            <a:ext cx="2357217" cy="3335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5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E73DC737-4FA6-E3FC-6961-E8B6D5E00674}"/>
              </a:ext>
            </a:extLst>
          </p:cNvPr>
          <p:cNvSpPr txBox="1">
            <a:spLocks/>
          </p:cNvSpPr>
          <p:nvPr/>
        </p:nvSpPr>
        <p:spPr>
          <a:xfrm>
            <a:off x="611560" y="0"/>
            <a:ext cx="5328592" cy="98757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Пещеры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Хээтэй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30552" y="644631"/>
            <a:ext cx="4918576" cy="2359168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96823" y="700284"/>
            <a:ext cx="429120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Памятник природы, состоящий из двух карстовых пещер – Сухой и Мокрой. Самые крупные в Забайкалье, общая протяженность – 150-160 м. Мокрая пещера – ледяного типа, имеет 4 грота, площадь самого крупного – 70 на 60 м. Чтобы спуститься в нее, нужно одолеть 12-метровый ледопад. Вторая пещера – Сухая или Летняя – состоит из большой воронки, на дне которой расположены известняковые глыбы. Посещать пещеры желательно в составе экскурсий и со специальным снаряжением.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9D3910C-136C-FBAD-D36C-DCABF09FAA4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109509"/>
            <a:ext cx="2880320" cy="1920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7043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---W-O-R-K----\2022\08-17 Гильфанова. Клуб Большая перемена\графика\фон-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975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90B28C5-B832-D8A0-CF9E-BC66F7C44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546" y="2067693"/>
            <a:ext cx="2102188" cy="29743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5BEE436-B664-8C51-0090-E873DCC527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200212"/>
            <a:ext cx="2339956" cy="1561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235B26D-C4E2-D7D7-223E-6BB4B88085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196" t="9276" r="31652" b="12580"/>
          <a:stretch/>
        </p:blipFill>
        <p:spPr>
          <a:xfrm>
            <a:off x="755576" y="2306408"/>
            <a:ext cx="2024681" cy="1674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721487" y="699542"/>
            <a:ext cx="40665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«Без сомнения всякое наше </a:t>
            </a:r>
            <a:r>
              <a:rPr lang="ru-RU" b="1" dirty="0" smtClean="0"/>
              <a:t>познание  </a:t>
            </a:r>
            <a:br>
              <a:rPr lang="ru-RU" b="1" dirty="0" smtClean="0"/>
            </a:br>
            <a:r>
              <a:rPr lang="ru-RU" b="1" dirty="0" smtClean="0"/>
              <a:t>   начинается с </a:t>
            </a:r>
            <a:r>
              <a:rPr lang="ru-RU" b="1" dirty="0"/>
              <a:t>опыта»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                         </a:t>
            </a:r>
            <a:r>
              <a:rPr lang="ru-RU" i="1" dirty="0" smtClean="0"/>
              <a:t>(</a:t>
            </a:r>
            <a:r>
              <a:rPr lang="ru-RU" i="1" dirty="0" err="1"/>
              <a:t>И.Кант</a:t>
            </a:r>
            <a:r>
              <a:rPr lang="ru-RU" i="1" dirty="0"/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47864" y="2774275"/>
            <a:ext cx="2688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Опыты с жидким азотом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67544" y="4083918"/>
            <a:ext cx="1696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Опыты с огнем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3153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---W-O-R-K----\2022\08-17 Гильфанова. Клуб Большая перемена\графика\фон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06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-468560" y="4227934"/>
            <a:ext cx="6048672" cy="752766"/>
          </a:xfrm>
          <a:prstGeom prst="roundRect">
            <a:avLst>
              <a:gd name="adj" fmla="val 50000"/>
            </a:avLst>
          </a:prstGeom>
          <a:solidFill>
            <a:srgbClr val="F6882E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Официальное 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открытие 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ru-RU" sz="1400" dirty="0">
                <a:latin typeface="Times New Roman"/>
                <a:ea typeface="Times New Roman"/>
              </a:rPr>
              <a:t> 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372E2D1-32D2-9236-3A2B-1935913C53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82"/>
          <a:stretch/>
        </p:blipFill>
        <p:spPr>
          <a:xfrm>
            <a:off x="2920256" y="627534"/>
            <a:ext cx="5954112" cy="34705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5796136" y="4227934"/>
            <a:ext cx="7200800" cy="752766"/>
          </a:xfrm>
          <a:prstGeom prst="roundRect">
            <a:avLst>
              <a:gd name="adj" fmla="val 50000"/>
            </a:avLst>
          </a:prstGeom>
          <a:solidFill>
            <a:srgbClr val="F6882E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10-11 марта 2022 года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0268801-1352-E3F9-0BC9-AA838FFC7C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" y="1278741"/>
            <a:ext cx="4061278" cy="2700308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94102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---W-O-R-K----\2022\08-17 Гильфанова. Клуб Большая перемена\графика\фон-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E73DC737-4FA6-E3FC-6961-E8B6D5E00674}"/>
              </a:ext>
            </a:extLst>
          </p:cNvPr>
          <p:cNvSpPr txBox="1">
            <a:spLocks/>
          </p:cNvSpPr>
          <p:nvPr/>
        </p:nvSpPr>
        <p:spPr>
          <a:xfrm>
            <a:off x="611560" y="0"/>
            <a:ext cx="5544616" cy="627534"/>
          </a:xfrm>
          <a:prstGeom prst="rect">
            <a:avLst/>
          </a:prstGeom>
        </p:spPr>
        <p:txBody>
          <a:bodyPr>
            <a:normAutofit fontScale="975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3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Герои Забайкальского края</a:t>
            </a:r>
            <a:endParaRPr lang="ru-RU" sz="33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683566" y="776186"/>
            <a:ext cx="5484777" cy="2299619"/>
            <a:chOff x="683567" y="776187"/>
            <a:chExt cx="4785922" cy="2006608"/>
          </a:xfrm>
        </p:grpSpPr>
        <p:pic>
          <p:nvPicPr>
            <p:cNvPr id="6" name="image3.jpeg">
              <a:extLst>
                <a:ext uri="{FF2B5EF4-FFF2-40B4-BE49-F238E27FC236}">
                  <a16:creationId xmlns="" xmlns:a16="http://schemas.microsoft.com/office/drawing/2014/main" id="{88BF32AE-2D40-521E-4D3F-B1D2B9BF2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3567" y="776187"/>
              <a:ext cx="1161267" cy="158179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4" name="image1.jpeg">
              <a:extLst>
                <a:ext uri="{FF2B5EF4-FFF2-40B4-BE49-F238E27FC236}">
                  <a16:creationId xmlns="" xmlns:a16="http://schemas.microsoft.com/office/drawing/2014/main" id="{C18B8575-5553-B0AB-02AC-F3E04D08E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27990" r="26594"/>
            <a:stretch/>
          </p:blipFill>
          <p:spPr>
            <a:xfrm>
              <a:off x="1790826" y="915566"/>
              <a:ext cx="1277099" cy="158179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" name="image2.jpeg">
              <a:extLst>
                <a:ext uri="{FF2B5EF4-FFF2-40B4-BE49-F238E27FC236}">
                  <a16:creationId xmlns="" xmlns:a16="http://schemas.microsoft.com/office/drawing/2014/main" id="{83C873A4-7E78-938A-1E8C-B78BA52F8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41105" y="1059582"/>
              <a:ext cx="1345427" cy="158223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7" name="image4.png">
              <a:extLst>
                <a:ext uri="{FF2B5EF4-FFF2-40B4-BE49-F238E27FC236}">
                  <a16:creationId xmlns="" xmlns:a16="http://schemas.microsoft.com/office/drawing/2014/main" id="{D2032DC4-2532-4E3A-7696-0DE94B4BD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11960" y="1203598"/>
              <a:ext cx="1257529" cy="157919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" name="Прямоугольник 1"/>
          <p:cNvSpPr/>
          <p:nvPr/>
        </p:nvSpPr>
        <p:spPr>
          <a:xfrm>
            <a:off x="683568" y="3642047"/>
            <a:ext cx="583264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Задание:</a:t>
            </a:r>
            <a:endParaRPr lang="ru-RU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Сопоставить фотографию героя </a:t>
            </a:r>
            <a:endParaRPr lang="ru-RU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описанием его личности и </a:t>
            </a: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подвига.</a:t>
            </a:r>
            <a:endParaRPr lang="ru-RU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Рассказать о личности героя, что для вас значит подвиг?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E6BBA845-2918-A72F-1204-6E3BFB2D3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66190"/>
            <a:ext cx="2177238" cy="3080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5234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---W-O-R-K----\2022\08-17 Гильфанова. Клуб Большая перемена\графика\фон-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E73DC737-4FA6-E3FC-6961-E8B6D5E00674}"/>
              </a:ext>
            </a:extLst>
          </p:cNvPr>
          <p:cNvSpPr txBox="1">
            <a:spLocks/>
          </p:cNvSpPr>
          <p:nvPr/>
        </p:nvSpPr>
        <p:spPr>
          <a:xfrm>
            <a:off x="611560" y="0"/>
            <a:ext cx="5544616" cy="627534"/>
          </a:xfrm>
          <a:prstGeom prst="rect">
            <a:avLst/>
          </a:prstGeom>
        </p:spPr>
        <p:txBody>
          <a:bodyPr>
            <a:normAutofit fontScale="975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33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Семён НОМОКОНОВ</a:t>
            </a:r>
          </a:p>
        </p:txBody>
      </p:sp>
      <p:pic>
        <p:nvPicPr>
          <p:cNvPr id="6" name="image3.jpeg">
            <a:extLst>
              <a:ext uri="{FF2B5EF4-FFF2-40B4-BE49-F238E27FC236}">
                <a16:creationId xmlns="" xmlns:a16="http://schemas.microsoft.com/office/drawing/2014/main" id="{88BF32AE-2D40-521E-4D3F-B1D2B9BF233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776187"/>
            <a:ext cx="1793020" cy="2442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059832" y="770914"/>
            <a:ext cx="6120680" cy="309676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131840" y="776187"/>
            <a:ext cx="5688632" cy="3091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0">
              <a:lnSpc>
                <a:spcPct val="116000"/>
              </a:lnSpc>
              <a:spcBef>
                <a:spcPts val="210"/>
              </a:spcBef>
            </a:pPr>
            <a:r>
              <a:rPr lang="ru-RU" sz="1200" b="1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Семён</a:t>
            </a:r>
            <a:r>
              <a:rPr lang="ru-RU" sz="1200" b="1" spc="-45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b="1" spc="-45" dirty="0" smtClean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 </a:t>
            </a:r>
            <a:r>
              <a:rPr lang="ru-RU" sz="1200" b="1" dirty="0" smtClean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Данилович</a:t>
            </a:r>
            <a:r>
              <a:rPr lang="ru-RU" sz="1200" b="1" spc="-45" dirty="0" smtClean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родился</a:t>
            </a:r>
            <a:r>
              <a:rPr lang="ru-RU" sz="1200" spc="-45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12</a:t>
            </a:r>
            <a:r>
              <a:rPr lang="ru-RU" sz="1200" spc="-4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августа</a:t>
            </a:r>
            <a:r>
              <a:rPr lang="ru-RU" sz="1200" spc="-45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1900</a:t>
            </a:r>
            <a:r>
              <a:rPr lang="ru-RU" sz="1200" spc="-45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года</a:t>
            </a:r>
            <a:r>
              <a:rPr lang="ru-RU" sz="1200" spc="-45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в</a:t>
            </a:r>
            <a:r>
              <a:rPr lang="ru-RU" sz="1200" spc="-4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селе</a:t>
            </a:r>
            <a:r>
              <a:rPr lang="ru-RU" sz="1200" spc="-45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dirty="0" err="1">
                <a:latin typeface="Microsoft Sans Serif" panose="020B0604020202020204" pitchFamily="34" charset="0"/>
                <a:ea typeface="Microsoft Sans Serif" panose="020B0604020202020204" pitchFamily="34" charset="0"/>
              </a:rPr>
              <a:t>Делюнь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.</a:t>
            </a:r>
            <a:r>
              <a:rPr lang="ru-RU" sz="1200" spc="-45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spc="-45" dirty="0" smtClean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/>
            </a:r>
            <a:br>
              <a:rPr lang="ru-RU" sz="1200" spc="-45" dirty="0" smtClean="0">
                <a:latin typeface="Microsoft Sans Serif" panose="020B0604020202020204" pitchFamily="34" charset="0"/>
                <a:ea typeface="Microsoft Sans Serif" panose="020B0604020202020204" pitchFamily="34" charset="0"/>
              </a:rPr>
            </a:br>
            <a:r>
              <a:rPr lang="ru-RU" sz="1200" dirty="0" smtClean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С</a:t>
            </a:r>
            <a:r>
              <a:rPr lang="ru-RU" sz="1200" spc="-45" dirty="0" smtClean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августа</a:t>
            </a:r>
            <a:r>
              <a:rPr lang="ru-RU" sz="1200" spc="-4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1941</a:t>
            </a:r>
            <a:r>
              <a:rPr lang="ru-RU" sz="1200" spc="-45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года</a:t>
            </a:r>
            <a:r>
              <a:rPr lang="ru-RU" sz="1200" spc="-28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участник Великой Отечественной Войны поначалу служил санитаром и сапёром на</a:t>
            </a:r>
            <a:r>
              <a:rPr lang="ru-RU" sz="1200" spc="-28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Калининском фронте. Попал в окружение, но вышел к своим. После того как был</a:t>
            </a:r>
            <a:r>
              <a:rPr lang="ru-RU" sz="1200" spc="5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замечен командованием как меткий стрелок, переведён снайперский взвод. Его</a:t>
            </a:r>
            <a:r>
              <a:rPr lang="ru-RU" sz="1200" spc="5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личным</a:t>
            </a:r>
            <a:r>
              <a:rPr lang="ru-RU" sz="1200" spc="-4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оружием</a:t>
            </a:r>
            <a:r>
              <a:rPr lang="ru-RU" sz="1200" spc="-35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была</a:t>
            </a:r>
            <a:r>
              <a:rPr lang="ru-RU" sz="1200" spc="-35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трёхлинейная</a:t>
            </a:r>
            <a:r>
              <a:rPr lang="ru-RU" sz="1200" spc="-35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винтовка</a:t>
            </a:r>
            <a:r>
              <a:rPr lang="ru-RU" sz="1200" spc="-4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Мосина</a:t>
            </a:r>
            <a:r>
              <a:rPr lang="ru-RU" sz="1200" spc="-35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без</a:t>
            </a:r>
            <a:r>
              <a:rPr lang="ru-RU" sz="1200" spc="-35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оптического</a:t>
            </a:r>
            <a:r>
              <a:rPr lang="ru-RU" sz="1200" spc="-35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прицела.</a:t>
            </a:r>
          </a:p>
          <a:p>
            <a:pPr marL="63500" marR="87630">
              <a:lnSpc>
                <a:spcPct val="116000"/>
              </a:lnSpc>
            </a:pPr>
            <a:endParaRPr lang="ru-RU" sz="1200" b="1" dirty="0" smtClean="0">
              <a:latin typeface="Microsoft Sans Serif" panose="020B0604020202020204" pitchFamily="34" charset="0"/>
              <a:ea typeface="Microsoft Sans Serif" panose="020B0604020202020204" pitchFamily="34" charset="0"/>
            </a:endParaRPr>
          </a:p>
          <a:p>
            <a:pPr marL="63500" marR="87630">
              <a:lnSpc>
                <a:spcPct val="116000"/>
              </a:lnSpc>
            </a:pPr>
            <a:r>
              <a:rPr lang="ru-RU" sz="1200" b="1" dirty="0" smtClean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Винтовка</a:t>
            </a:r>
            <a:r>
              <a:rPr lang="ru-RU" sz="1200" b="1" spc="-40" dirty="0" smtClean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b="1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с</a:t>
            </a:r>
            <a:r>
              <a:rPr lang="ru-RU" sz="1200" b="1" spc="-4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b="1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оптическим</a:t>
            </a:r>
            <a:r>
              <a:rPr lang="ru-RU" sz="1200" b="1" spc="-4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b="1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прицелом</a:t>
            </a:r>
            <a:r>
              <a:rPr lang="ru-RU" sz="1200" b="1" spc="-4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у</a:t>
            </a:r>
            <a:r>
              <a:rPr lang="ru-RU" sz="1200" spc="-4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снайпера</a:t>
            </a:r>
            <a:r>
              <a:rPr lang="ru-RU" sz="1200" spc="-4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появилась</a:t>
            </a:r>
            <a:r>
              <a:rPr lang="ru-RU" sz="1200" spc="-4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зимой</a:t>
            </a:r>
            <a:r>
              <a:rPr lang="ru-RU" sz="1200" spc="-4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в</a:t>
            </a:r>
            <a:r>
              <a:rPr lang="ru-RU" sz="1200" spc="-4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1942</a:t>
            </a:r>
            <a:r>
              <a:rPr lang="ru-RU" sz="1200" spc="-35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года</a:t>
            </a:r>
            <a:r>
              <a:rPr lang="ru-RU" sz="1200" spc="-4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и</a:t>
            </a:r>
            <a:r>
              <a:rPr lang="ru-RU" sz="1200" spc="-4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до</a:t>
            </a:r>
            <a:r>
              <a:rPr lang="ru-RU" sz="1200" spc="-4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конца</a:t>
            </a:r>
            <a:r>
              <a:rPr lang="ru-RU" sz="1200" spc="5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всех боевых действий. Бывало, </a:t>
            </a:r>
            <a:r>
              <a:rPr lang="ru-RU" sz="1200" dirty="0" err="1">
                <a:latin typeface="Microsoft Sans Serif" panose="020B0604020202020204" pitchFamily="34" charset="0"/>
                <a:ea typeface="Microsoft Sans Serif" panose="020B0604020202020204" pitchFamily="34" charset="0"/>
              </a:rPr>
              <a:t>Номоконов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поражал противника с 300-500 метров,</a:t>
            </a:r>
            <a:r>
              <a:rPr lang="ru-RU" sz="1200" spc="5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иногда с одного километра. Экипировка снайпера была схожа с охотничьей, Семён</a:t>
            </a:r>
            <a:r>
              <a:rPr lang="ru-RU" sz="1200" spc="5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spc="-1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Данилович пользовался разнообразными </a:t>
            </a:r>
            <a:r>
              <a:rPr lang="ru-RU" sz="1200" spc="-5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верёвочками, шнурками, осколками зеркал.</a:t>
            </a:r>
            <a:r>
              <a:rPr lang="ru-RU" sz="1200" spc="-28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spc="-280" dirty="0" smtClean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          </a:t>
            </a:r>
            <a:br>
              <a:rPr lang="ru-RU" sz="1200" spc="-280" dirty="0" smtClean="0">
                <a:latin typeface="Microsoft Sans Serif" panose="020B0604020202020204" pitchFamily="34" charset="0"/>
                <a:ea typeface="Microsoft Sans Serif" panose="020B0604020202020204" pitchFamily="34" charset="0"/>
              </a:rPr>
            </a:br>
            <a:r>
              <a:rPr lang="ru-RU" sz="1200" dirty="0" smtClean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На</a:t>
            </a:r>
            <a:r>
              <a:rPr lang="ru-RU" sz="1200" spc="-60" dirty="0" smtClean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ногах</a:t>
            </a:r>
            <a:r>
              <a:rPr lang="ru-RU" sz="1200" spc="-6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были</a:t>
            </a:r>
            <a:r>
              <a:rPr lang="ru-RU" sz="1200" spc="-6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сплетенные</a:t>
            </a:r>
            <a:r>
              <a:rPr lang="ru-RU" sz="1200" spc="-6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из</a:t>
            </a:r>
            <a:r>
              <a:rPr lang="ru-RU" sz="1200" spc="-6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конского</a:t>
            </a:r>
            <a:r>
              <a:rPr lang="ru-RU" sz="1200" spc="-6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волоса</a:t>
            </a:r>
            <a:r>
              <a:rPr lang="ru-RU" sz="1200" spc="-6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dirty="0" err="1">
                <a:latin typeface="Microsoft Sans Serif" panose="020B0604020202020204" pitchFamily="34" charset="0"/>
                <a:ea typeface="Microsoft Sans Serif" panose="020B0604020202020204" pitchFamily="34" charset="0"/>
              </a:rPr>
              <a:t>бродни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,</a:t>
            </a:r>
            <a:r>
              <a:rPr lang="ru-RU" sz="1200" spc="-6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позволявшие</a:t>
            </a:r>
            <a:r>
              <a:rPr lang="ru-RU" sz="1200" spc="-6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быть</a:t>
            </a:r>
            <a:r>
              <a:rPr lang="ru-RU" sz="1200" spc="-6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бесшумным</a:t>
            </a:r>
            <a:r>
              <a:rPr lang="ru-RU" sz="1200" spc="-28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spc="-280" dirty="0" smtClean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           </a:t>
            </a:r>
            <a:r>
              <a:rPr lang="ru-RU" sz="1200" dirty="0" smtClean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в</a:t>
            </a:r>
            <a:r>
              <a:rPr lang="ru-RU" sz="1200" spc="5" dirty="0" smtClean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ответственный</a:t>
            </a:r>
            <a:r>
              <a:rPr lang="ru-RU" sz="1200" spc="5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момент.</a:t>
            </a:r>
          </a:p>
        </p:txBody>
      </p:sp>
    </p:spTree>
    <p:extLst>
      <p:ext uri="{BB962C8B-B14F-4D97-AF65-F5344CB8AC3E}">
        <p14:creationId xmlns:p14="http://schemas.microsoft.com/office/powerpoint/2010/main" val="48830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---W-O-R-K----\2022\08-17 Гильфанова. Клуб Большая перемена\графика\фон-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1.jpeg">
            <a:extLst>
              <a:ext uri="{FF2B5EF4-FFF2-40B4-BE49-F238E27FC236}">
                <a16:creationId xmlns="" xmlns:a16="http://schemas.microsoft.com/office/drawing/2014/main" id="{C18B8575-5553-B0AB-02AC-F3E04D08E6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7990" r="26594"/>
          <a:stretch/>
        </p:blipFill>
        <p:spPr>
          <a:xfrm>
            <a:off x="670009" y="779133"/>
            <a:ext cx="1971868" cy="2442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E73DC737-4FA6-E3FC-6961-E8B6D5E00674}"/>
              </a:ext>
            </a:extLst>
          </p:cNvPr>
          <p:cNvSpPr txBox="1">
            <a:spLocks/>
          </p:cNvSpPr>
          <p:nvPr/>
        </p:nvSpPr>
        <p:spPr>
          <a:xfrm>
            <a:off x="611560" y="0"/>
            <a:ext cx="5544616" cy="627534"/>
          </a:xfrm>
          <a:prstGeom prst="rect">
            <a:avLst/>
          </a:prstGeom>
        </p:spPr>
        <p:txBody>
          <a:bodyPr>
            <a:normAutofit fontScale="975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33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Алдар</a:t>
            </a:r>
            <a:r>
              <a:rPr lang="ru-RU" sz="33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ЦЫДЕНЖАПОВ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059832" y="770914"/>
            <a:ext cx="6120680" cy="309676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131840" y="776187"/>
            <a:ext cx="5688632" cy="2954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0">
              <a:lnSpc>
                <a:spcPct val="116000"/>
              </a:lnSpc>
              <a:spcBef>
                <a:spcPts val="210"/>
              </a:spcBef>
            </a:pPr>
            <a:r>
              <a:rPr lang="ru-RU" sz="1200" b="1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Первый моряк - </a:t>
            </a:r>
            <a:r>
              <a:rPr lang="ru-RU" sz="1200" b="1" dirty="0" err="1">
                <a:latin typeface="Microsoft Sans Serif" panose="020B0604020202020204" pitchFamily="34" charset="0"/>
                <a:ea typeface="Microsoft Sans Serif" panose="020B0604020202020204" pitchFamily="34" charset="0"/>
              </a:rPr>
              <a:t>надводник</a:t>
            </a:r>
            <a:r>
              <a:rPr lang="ru-RU" sz="1200" b="1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,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которому присвоена высшая награда Отечества со времён Второй мировой войны. </a:t>
            </a:r>
            <a:endParaRPr lang="ru-RU" sz="1200" dirty="0" smtClean="0">
              <a:latin typeface="Microsoft Sans Serif" panose="020B0604020202020204" pitchFamily="34" charset="0"/>
              <a:ea typeface="Microsoft Sans Serif" panose="020B0604020202020204" pitchFamily="34" charset="0"/>
            </a:endParaRPr>
          </a:p>
          <a:p>
            <a:pPr marL="63500">
              <a:lnSpc>
                <a:spcPct val="116000"/>
              </a:lnSpc>
              <a:spcBef>
                <a:spcPts val="210"/>
              </a:spcBef>
            </a:pPr>
            <a:r>
              <a:rPr lang="ru-RU" sz="1200" dirty="0" smtClean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24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сентября 2010 года, когда весь экипаж эсминца "Быстрый" находился на борту и готовился к боевому походу из Приморья на Камчатку, в машинном отделении вспыхнул пожар. </a:t>
            </a:r>
            <a:r>
              <a:rPr lang="ru-RU" sz="1200" dirty="0" err="1">
                <a:latin typeface="Microsoft Sans Serif" panose="020B0604020202020204" pitchFamily="34" charset="0"/>
                <a:ea typeface="Microsoft Sans Serif" panose="020B0604020202020204" pitchFamily="34" charset="0"/>
              </a:rPr>
              <a:t>Цыденжапов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, заступивший на </a:t>
            </a:r>
            <a:r>
              <a:rPr lang="ru-RU" sz="1200" dirty="0" smtClean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дежурство,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сразу кинулся перекрывать утечку топлива. </a:t>
            </a:r>
            <a:endParaRPr lang="ru-RU" sz="1200" dirty="0" smtClean="0">
              <a:latin typeface="Microsoft Sans Serif" panose="020B0604020202020204" pitchFamily="34" charset="0"/>
              <a:ea typeface="Microsoft Sans Serif" panose="020B0604020202020204" pitchFamily="34" charset="0"/>
            </a:endParaRPr>
          </a:p>
          <a:p>
            <a:pPr marL="63500">
              <a:lnSpc>
                <a:spcPct val="116000"/>
              </a:lnSpc>
              <a:spcBef>
                <a:spcPts val="210"/>
              </a:spcBef>
            </a:pPr>
            <a:r>
              <a:rPr lang="ru-RU" sz="1200" dirty="0" smtClean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Около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9 секунд он находился в центре пожара и смог самостоятельно выбраться из охваченного пламенем отсека, получив сильнейшее ожоги. 28 сентября матрос, спасший 300 сослуживцев и флагман российского флота, скончался от ран. </a:t>
            </a:r>
            <a:endParaRPr lang="ru-RU" sz="1200" dirty="0" smtClean="0">
              <a:latin typeface="Microsoft Sans Serif" panose="020B0604020202020204" pitchFamily="34" charset="0"/>
              <a:ea typeface="Microsoft Sans Serif" panose="020B0604020202020204" pitchFamily="34" charset="0"/>
            </a:endParaRPr>
          </a:p>
          <a:p>
            <a:pPr marL="63500">
              <a:lnSpc>
                <a:spcPct val="116000"/>
              </a:lnSpc>
              <a:spcBef>
                <a:spcPts val="210"/>
              </a:spcBef>
            </a:pPr>
            <a:r>
              <a:rPr lang="ru-RU" sz="1200" dirty="0" smtClean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Указом 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президента от 16 ноября 2010 года замужество и героизм, проявленные при исполнении воинского долга, </a:t>
            </a:r>
            <a:r>
              <a:rPr lang="ru-RU" sz="1200" dirty="0" err="1">
                <a:latin typeface="Microsoft Sans Serif" panose="020B0604020202020204" pitchFamily="34" charset="0"/>
                <a:ea typeface="Microsoft Sans Serif" panose="020B0604020202020204" pitchFamily="34" charset="0"/>
              </a:rPr>
              <a:t>Алдару</a:t>
            </a:r>
            <a:r>
              <a:rPr lang="ru-RU" sz="1200" dirty="0">
                <a:latin typeface="Microsoft Sans Serif" panose="020B0604020202020204" pitchFamily="34" charset="0"/>
                <a:ea typeface="Microsoft Sans Serif" panose="020B0604020202020204" pitchFamily="34" charset="0"/>
              </a:rPr>
              <a:t> присвоено звание Героя Российской Федерации (посмертно).</a:t>
            </a:r>
          </a:p>
        </p:txBody>
      </p:sp>
    </p:spTree>
    <p:extLst>
      <p:ext uri="{BB962C8B-B14F-4D97-AF65-F5344CB8AC3E}">
        <p14:creationId xmlns:p14="http://schemas.microsoft.com/office/powerpoint/2010/main" val="103696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---W-O-R-K----\2022\08-17 Гильфанова. Клуб Большая перемена\графика\фон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E36B9C1-734F-8250-E68B-61365CA78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78583"/>
            <a:ext cx="2086618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539552" y="169372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 задание команде - «В точку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</a:t>
            </a:r>
          </a:p>
          <a:p>
            <a:endParaRPr lang="ru-RU" dirty="0"/>
          </a:p>
          <a:p>
            <a:r>
              <a:rPr lang="ru-RU" sz="2000" b="1" dirty="0"/>
              <a:t>Команде выдаются карточки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с </a:t>
            </a:r>
            <a:r>
              <a:rPr lang="ru-RU" sz="2000" dirty="0"/>
              <a:t>диалектными словами Забайкальского края, необходимо выбрать правильное слово из трех возможных. </a:t>
            </a:r>
            <a:endParaRPr lang="ru-RU" sz="2000" dirty="0" smtClean="0"/>
          </a:p>
          <a:p>
            <a:r>
              <a:rPr lang="ru-RU" sz="2000" b="1" dirty="0" smtClean="0"/>
              <a:t>За </a:t>
            </a:r>
            <a:r>
              <a:rPr lang="ru-RU" sz="2000" b="1" dirty="0"/>
              <a:t>каждый верный ответ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начисляются </a:t>
            </a:r>
            <a:r>
              <a:rPr lang="ru-RU" sz="2000" dirty="0"/>
              <a:t>2 </a:t>
            </a:r>
            <a:r>
              <a:rPr lang="ru-RU" sz="2000" dirty="0" smtClean="0"/>
              <a:t>балла.</a:t>
            </a:r>
            <a:endParaRPr lang="ru-RU" sz="2000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2931790"/>
            <a:ext cx="2664296" cy="15121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Куцан</a:t>
            </a:r>
            <a:r>
              <a:rPr lang="ru-RU" sz="2800" b="1" dirty="0"/>
              <a:t>:</a:t>
            </a:r>
          </a:p>
          <a:p>
            <a:r>
              <a:rPr lang="ru-RU" dirty="0"/>
              <a:t>1. мужчина;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2</a:t>
            </a:r>
            <a:r>
              <a:rPr lang="ru-RU" dirty="0"/>
              <a:t>. баран-производитель;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3</a:t>
            </a:r>
            <a:r>
              <a:rPr lang="ru-RU" dirty="0"/>
              <a:t>. сухой </a:t>
            </a:r>
            <a:r>
              <a:rPr lang="ru-RU" dirty="0" smtClean="0"/>
              <a:t>навоз.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9852" y="3148590"/>
            <a:ext cx="2664296" cy="151216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/>
              <a:t>Мангыр</a:t>
            </a:r>
            <a:r>
              <a:rPr lang="ru-RU" sz="2800" b="1" dirty="0" smtClean="0"/>
              <a:t>:</a:t>
            </a:r>
            <a:endParaRPr lang="ru-RU" sz="2800" b="1" dirty="0"/>
          </a:p>
          <a:p>
            <a:r>
              <a:rPr lang="ru-RU" dirty="0"/>
              <a:t>1. </a:t>
            </a:r>
            <a:r>
              <a:rPr lang="ru-RU" dirty="0" smtClean="0"/>
              <a:t>дикий чеснок; </a:t>
            </a:r>
            <a:br>
              <a:rPr lang="ru-RU" dirty="0" smtClean="0"/>
            </a:br>
            <a:r>
              <a:rPr lang="ru-RU" dirty="0" smtClean="0"/>
              <a:t>2</a:t>
            </a:r>
            <a:r>
              <a:rPr lang="ru-RU" dirty="0"/>
              <a:t>. </a:t>
            </a:r>
            <a:r>
              <a:rPr lang="ru-RU" dirty="0" smtClean="0"/>
              <a:t>река; </a:t>
            </a:r>
            <a:br>
              <a:rPr lang="ru-RU" dirty="0" smtClean="0"/>
            </a:br>
            <a:r>
              <a:rPr lang="ru-RU" dirty="0" smtClean="0"/>
              <a:t>3</a:t>
            </a:r>
            <a:r>
              <a:rPr lang="ru-RU" dirty="0"/>
              <a:t>. </a:t>
            </a:r>
            <a:r>
              <a:rPr lang="ru-RU" dirty="0" smtClean="0"/>
              <a:t>монгол.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96136" y="3323366"/>
            <a:ext cx="3166738" cy="151216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/>
              <a:t>Отхон</a:t>
            </a:r>
            <a:r>
              <a:rPr lang="ru-RU" sz="2800" b="1" dirty="0" smtClean="0"/>
              <a:t>:</a:t>
            </a:r>
            <a:endParaRPr lang="ru-RU" sz="2800" b="1" dirty="0"/>
          </a:p>
          <a:p>
            <a:r>
              <a:rPr lang="ru-RU" dirty="0"/>
              <a:t>1. </a:t>
            </a:r>
            <a:r>
              <a:rPr lang="ru-RU" dirty="0" smtClean="0"/>
              <a:t>пирожок с творогом; </a:t>
            </a:r>
            <a:br>
              <a:rPr lang="ru-RU" dirty="0" smtClean="0"/>
            </a:br>
            <a:r>
              <a:rPr lang="ru-RU" dirty="0" smtClean="0"/>
              <a:t>2</a:t>
            </a:r>
            <a:r>
              <a:rPr lang="ru-RU" dirty="0"/>
              <a:t>. </a:t>
            </a:r>
            <a:r>
              <a:rPr lang="ru-RU" dirty="0" smtClean="0"/>
              <a:t>Младший ребенок в семье; </a:t>
            </a:r>
            <a:br>
              <a:rPr lang="ru-RU" dirty="0" smtClean="0"/>
            </a:br>
            <a:r>
              <a:rPr lang="ru-RU" dirty="0" smtClean="0"/>
              <a:t>3</a:t>
            </a:r>
            <a:r>
              <a:rPr lang="ru-RU" dirty="0"/>
              <a:t>. </a:t>
            </a:r>
            <a:r>
              <a:rPr lang="ru-RU" dirty="0" smtClean="0"/>
              <a:t>верблюд.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25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---W-O-R-K----\2022\08-17 Гильфанова. Клуб Большая перемена\графика\фон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E36B9C1-734F-8250-E68B-61365CA78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78583"/>
            <a:ext cx="2086618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539552" y="169372"/>
            <a:ext cx="460851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задание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«Кто больше»</a:t>
            </a:r>
          </a:p>
          <a:p>
            <a:endParaRPr lang="ru-RU" dirty="0"/>
          </a:p>
          <a:p>
            <a:r>
              <a:rPr lang="ru-RU" sz="2000" dirty="0">
                <a:solidFill>
                  <a:srgbClr val="222222"/>
                </a:solidFill>
                <a:latin typeface="Arial" panose="020B0604020202020204" pitchFamily="34" charset="0"/>
              </a:rPr>
              <a:t>Назвать как можно больше литературных соответствий диалектам Забайкалья (за 1 минуту</a:t>
            </a:r>
            <a:r>
              <a:rPr lang="ru-RU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):</a:t>
            </a:r>
            <a:endParaRPr lang="ru-RU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2069082"/>
            <a:ext cx="1872208" cy="230286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2069082"/>
            <a:ext cx="216024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катанки</a:t>
            </a:r>
            <a:r>
              <a:rPr lang="ru-RU" sz="1200" dirty="0">
                <a:solidFill>
                  <a:schemeClr val="bg1"/>
                </a:solidFill>
              </a:rPr>
              <a:t> (валенки), 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кушак</a:t>
            </a:r>
            <a:r>
              <a:rPr lang="ru-RU" sz="1200" dirty="0">
                <a:solidFill>
                  <a:schemeClr val="bg1"/>
                </a:solidFill>
              </a:rPr>
              <a:t> (ремень), </a:t>
            </a:r>
          </a:p>
          <a:p>
            <a:r>
              <a:rPr lang="ru-RU" sz="1200" b="1" dirty="0" err="1">
                <a:solidFill>
                  <a:schemeClr val="bg1"/>
                </a:solidFill>
              </a:rPr>
              <a:t>чо</a:t>
            </a:r>
            <a:r>
              <a:rPr lang="ru-RU" sz="1200" dirty="0">
                <a:solidFill>
                  <a:schemeClr val="bg1"/>
                </a:solidFill>
              </a:rPr>
              <a:t> (что), </a:t>
            </a:r>
          </a:p>
          <a:p>
            <a:r>
              <a:rPr lang="ru-RU" sz="1200" b="1" dirty="0" err="1">
                <a:solidFill>
                  <a:schemeClr val="bg1"/>
                </a:solidFill>
              </a:rPr>
              <a:t>думат</a:t>
            </a:r>
            <a:r>
              <a:rPr lang="ru-RU" sz="1200" dirty="0">
                <a:solidFill>
                  <a:schemeClr val="bg1"/>
                </a:solidFill>
              </a:rPr>
              <a:t> (думает), </a:t>
            </a:r>
          </a:p>
          <a:p>
            <a:r>
              <a:rPr lang="ru-RU" sz="1200" b="1" dirty="0" err="1">
                <a:solidFill>
                  <a:schemeClr val="bg1"/>
                </a:solidFill>
              </a:rPr>
              <a:t>пролубь</a:t>
            </a:r>
            <a:r>
              <a:rPr lang="ru-RU" sz="1200" dirty="0">
                <a:solidFill>
                  <a:schemeClr val="bg1"/>
                </a:solidFill>
              </a:rPr>
              <a:t> (прорубь), </a:t>
            </a:r>
          </a:p>
          <a:p>
            <a:r>
              <a:rPr lang="ru-RU" sz="1200" b="1" dirty="0" err="1">
                <a:solidFill>
                  <a:schemeClr val="bg1"/>
                </a:solidFill>
              </a:rPr>
              <a:t>сдогадалась</a:t>
            </a:r>
            <a:r>
              <a:rPr lang="ru-RU" sz="1200" dirty="0">
                <a:solidFill>
                  <a:schemeClr val="bg1"/>
                </a:solidFill>
              </a:rPr>
              <a:t> (догадалась), 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осердился</a:t>
            </a:r>
            <a:r>
              <a:rPr lang="ru-RU" sz="1200" dirty="0">
                <a:solidFill>
                  <a:schemeClr val="bg1"/>
                </a:solidFill>
              </a:rPr>
              <a:t> (обиделся), </a:t>
            </a:r>
          </a:p>
          <a:p>
            <a:r>
              <a:rPr lang="ru-RU" sz="1200" b="1" dirty="0" err="1">
                <a:solidFill>
                  <a:schemeClr val="bg1"/>
                </a:solidFill>
              </a:rPr>
              <a:t>джембура</a:t>
            </a:r>
            <a:r>
              <a:rPr lang="ru-RU" sz="1200" dirty="0">
                <a:solidFill>
                  <a:schemeClr val="bg1"/>
                </a:solidFill>
              </a:rPr>
              <a:t> (суслик), </a:t>
            </a:r>
          </a:p>
          <a:p>
            <a:r>
              <a:rPr lang="ru-RU" sz="1200" b="1" dirty="0" err="1">
                <a:solidFill>
                  <a:schemeClr val="bg1"/>
                </a:solidFill>
              </a:rPr>
              <a:t>куржак</a:t>
            </a:r>
            <a:r>
              <a:rPr lang="ru-RU" sz="1200" dirty="0">
                <a:solidFill>
                  <a:schemeClr val="bg1"/>
                </a:solidFill>
              </a:rPr>
              <a:t> (иней), 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ерник</a:t>
            </a:r>
            <a:r>
              <a:rPr lang="ru-RU" sz="1200" dirty="0">
                <a:solidFill>
                  <a:schemeClr val="bg1"/>
                </a:solidFill>
              </a:rPr>
              <a:t> (мелкий кустарник), </a:t>
            </a:r>
          </a:p>
          <a:p>
            <a:r>
              <a:rPr lang="ru-RU" sz="1200" b="1" dirty="0" err="1">
                <a:solidFill>
                  <a:schemeClr val="bg1"/>
                </a:solidFill>
              </a:rPr>
              <a:t>саранки</a:t>
            </a:r>
            <a:r>
              <a:rPr lang="ru-RU" sz="1200" dirty="0">
                <a:solidFill>
                  <a:schemeClr val="bg1"/>
                </a:solidFill>
              </a:rPr>
              <a:t> (лилии),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546648" y="2266121"/>
            <a:ext cx="1872208" cy="230286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627784" y="2355726"/>
            <a:ext cx="170993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ведренный день </a:t>
            </a:r>
          </a:p>
          <a:p>
            <a:r>
              <a:rPr lang="ru-RU" sz="1200" dirty="0">
                <a:solidFill>
                  <a:schemeClr val="bg1"/>
                </a:solidFill>
              </a:rPr>
              <a:t>(ясный, солнечный), 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морок</a:t>
            </a:r>
            <a:r>
              <a:rPr lang="ru-RU" sz="1200" dirty="0">
                <a:solidFill>
                  <a:schemeClr val="bg1"/>
                </a:solidFill>
              </a:rPr>
              <a:t> (облако, туча), 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бравый</a:t>
            </a:r>
            <a:r>
              <a:rPr lang="ru-RU" sz="1200" dirty="0">
                <a:solidFill>
                  <a:schemeClr val="bg1"/>
                </a:solidFill>
              </a:rPr>
              <a:t> (красивый), </a:t>
            </a:r>
          </a:p>
          <a:p>
            <a:r>
              <a:rPr lang="ru-RU" sz="1200" b="1" dirty="0" err="1">
                <a:solidFill>
                  <a:schemeClr val="bg1"/>
                </a:solidFill>
              </a:rPr>
              <a:t>лопоть</a:t>
            </a:r>
            <a:r>
              <a:rPr lang="ru-RU" sz="1200" dirty="0">
                <a:solidFill>
                  <a:schemeClr val="bg1"/>
                </a:solidFill>
              </a:rPr>
              <a:t> (одежда), 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зарод</a:t>
            </a:r>
            <a:r>
              <a:rPr lang="ru-RU" sz="1200" dirty="0">
                <a:solidFill>
                  <a:schemeClr val="bg1"/>
                </a:solidFill>
              </a:rPr>
              <a:t> (стог сена), </a:t>
            </a:r>
          </a:p>
          <a:p>
            <a:r>
              <a:rPr lang="ru-RU" sz="1200" b="1" dirty="0" err="1">
                <a:solidFill>
                  <a:schemeClr val="bg1"/>
                </a:solidFill>
              </a:rPr>
              <a:t>обутки</a:t>
            </a:r>
            <a:r>
              <a:rPr lang="ru-RU" sz="1200" dirty="0">
                <a:solidFill>
                  <a:schemeClr val="bg1"/>
                </a:solidFill>
              </a:rPr>
              <a:t> (обувь), 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голубица</a:t>
            </a:r>
            <a:r>
              <a:rPr lang="ru-RU" sz="1200" dirty="0">
                <a:solidFill>
                  <a:schemeClr val="bg1"/>
                </a:solidFill>
              </a:rPr>
              <a:t> (голубика), </a:t>
            </a:r>
          </a:p>
          <a:p>
            <a:r>
              <a:rPr lang="ru-RU" sz="1200" b="1" dirty="0">
                <a:solidFill>
                  <a:schemeClr val="bg1"/>
                </a:solidFill>
              </a:rPr>
              <a:t>давеча</a:t>
            </a:r>
            <a:r>
              <a:rPr lang="ru-RU" sz="1200" dirty="0">
                <a:solidFill>
                  <a:schemeClr val="bg1"/>
                </a:solidFill>
              </a:rPr>
              <a:t> (недавно), </a:t>
            </a:r>
            <a:endParaRPr lang="ru-RU" sz="1200" dirty="0" smtClean="0">
              <a:solidFill>
                <a:schemeClr val="bg1"/>
              </a:solidFill>
            </a:endParaRPr>
          </a:p>
          <a:p>
            <a:r>
              <a:rPr lang="ru-RU" sz="1200" b="1" dirty="0" err="1">
                <a:solidFill>
                  <a:schemeClr val="bg1"/>
                </a:solidFill>
              </a:rPr>
              <a:t>саранки</a:t>
            </a:r>
            <a:r>
              <a:rPr lang="ru-RU" sz="1200" dirty="0">
                <a:solidFill>
                  <a:schemeClr val="bg1"/>
                </a:solidFill>
              </a:rPr>
              <a:t> (лилии), </a:t>
            </a:r>
          </a:p>
          <a:p>
            <a:r>
              <a:rPr lang="ru-RU" sz="1200" b="1" dirty="0" err="1" smtClean="0">
                <a:solidFill>
                  <a:schemeClr val="bg1"/>
                </a:solidFill>
              </a:rPr>
              <a:t>вечорсь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(вечером)…</a:t>
            </a:r>
          </a:p>
        </p:txBody>
      </p:sp>
    </p:spTree>
    <p:extLst>
      <p:ext uri="{BB962C8B-B14F-4D97-AF65-F5344CB8AC3E}">
        <p14:creationId xmlns:p14="http://schemas.microsoft.com/office/powerpoint/2010/main" val="339954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---W-O-R-K----\2022\08-17 Гильфанова. Клуб Большая перемена\графика\фон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E36B9C1-734F-8250-E68B-61365CA78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78583"/>
            <a:ext cx="2086618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539552" y="169372"/>
            <a:ext cx="504056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задание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«Сыщики»</a:t>
            </a:r>
          </a:p>
          <a:p>
            <a:endParaRPr lang="ru-RU" dirty="0"/>
          </a:p>
          <a:p>
            <a:r>
              <a:rPr lang="ru-RU" sz="1900" dirty="0" smtClean="0">
                <a:solidFill>
                  <a:srgbClr val="222222"/>
                </a:solidFill>
                <a:latin typeface="Arial" panose="020B0604020202020204" pitchFamily="34" charset="0"/>
              </a:rPr>
              <a:t>Раздаются карточки с предложениями. Нужно найти диалектные слова:</a:t>
            </a:r>
            <a:endParaRPr lang="ru-RU" sz="19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420822"/>
            <a:ext cx="3168352" cy="72008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Ты </a:t>
            </a:r>
            <a:r>
              <a:rPr lang="ru-RU" dirty="0" err="1"/>
              <a:t>курмушку</a:t>
            </a:r>
            <a:r>
              <a:rPr lang="ru-RU" dirty="0"/>
              <a:t>-то надень.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Чо</a:t>
            </a:r>
            <a:r>
              <a:rPr lang="ru-RU" dirty="0" smtClean="0"/>
              <a:t> </a:t>
            </a:r>
            <a:r>
              <a:rPr lang="ru-RU" dirty="0"/>
              <a:t>не </a:t>
            </a:r>
            <a:r>
              <a:rPr lang="ru-RU" dirty="0" err="1"/>
              <a:t>понимашь</a:t>
            </a:r>
            <a:r>
              <a:rPr lang="ru-RU" dirty="0"/>
              <a:t>? </a:t>
            </a:r>
            <a:r>
              <a:rPr lang="ru-RU" dirty="0" err="1"/>
              <a:t>Куфайку</a:t>
            </a:r>
            <a:r>
              <a:rPr lang="ru-RU" dirty="0"/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11560" y="1644030"/>
            <a:ext cx="1944216" cy="7200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Мы в кути утром бурду варим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663788" y="1644030"/>
            <a:ext cx="2196244" cy="72008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 зимовье ичиги снимем, отогреемся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03154" y="3219822"/>
            <a:ext cx="3752821" cy="72008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Мы раньше на праздник всё пекли: </a:t>
            </a:r>
            <a:r>
              <a:rPr lang="ru-RU" dirty="0" err="1"/>
              <a:t>тарки</a:t>
            </a:r>
            <a:r>
              <a:rPr lang="ru-RU" dirty="0"/>
              <a:t>, шаньги, грибник.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11560" y="4011910"/>
            <a:ext cx="2520280" cy="72008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Иманухи</a:t>
            </a:r>
            <a:r>
              <a:rPr lang="ru-RU" dirty="0"/>
              <a:t>-то за зиму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мажару </a:t>
            </a:r>
            <a:r>
              <a:rPr lang="ru-RU" dirty="0"/>
              <a:t>сена съедают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260756" y="4011910"/>
            <a:ext cx="2520280" cy="72008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Сейчас катанки-то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не </a:t>
            </a:r>
            <a:r>
              <a:rPr lang="ru-RU" dirty="0"/>
              <a:t>носят почти</a:t>
            </a:r>
          </a:p>
        </p:txBody>
      </p:sp>
    </p:spTree>
    <p:extLst>
      <p:ext uri="{BB962C8B-B14F-4D97-AF65-F5344CB8AC3E}">
        <p14:creationId xmlns:p14="http://schemas.microsoft.com/office/powerpoint/2010/main" val="181323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---W-O-R-K----\2022\08-17 Гильфанова. Клуб Большая перемена\графика\фон-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D8FBFC9-0C05-DC11-F81E-9854D9E9B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139702"/>
            <a:ext cx="1973176" cy="2791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539552" y="-92546"/>
            <a:ext cx="4464496" cy="532859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683568" y="119292"/>
            <a:ext cx="417646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n w="10541" cmpd="sng">
                  <a:noFill/>
                  <a:prstDash val="solid"/>
                </a:ln>
                <a:solidFill>
                  <a:schemeClr val="tx2"/>
                </a:solidFill>
              </a:rPr>
              <a:t>Название  коллекции: 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Made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by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Peter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I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55575" y="1279088"/>
            <a:ext cx="4104457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Задание:</a:t>
            </a:r>
          </a:p>
          <a:p>
            <a:endParaRPr lang="ru-RU" dirty="0"/>
          </a:p>
          <a:p>
            <a:r>
              <a:rPr lang="ru-RU" sz="1600" b="1" dirty="0"/>
              <a:t>Создать коллекцию </a:t>
            </a:r>
            <a:r>
              <a:rPr lang="ru-RU" sz="1600" b="1" dirty="0" err="1"/>
              <a:t>стикеров</a:t>
            </a:r>
            <a:r>
              <a:rPr lang="ru-RU" sz="1600" dirty="0"/>
              <a:t>,</a:t>
            </a:r>
          </a:p>
          <a:p>
            <a:r>
              <a:rPr lang="ru-RU" sz="1600" dirty="0"/>
              <a:t>посвящённых 350-летию Петра </a:t>
            </a:r>
            <a:r>
              <a:rPr lang="ru-RU" sz="1600" dirty="0" smtClean="0"/>
              <a:t>I,</a:t>
            </a:r>
            <a:endParaRPr lang="ru-RU" sz="1600" dirty="0"/>
          </a:p>
          <a:p>
            <a:r>
              <a:rPr lang="ru-RU" sz="1600" dirty="0"/>
              <a:t>на которых представлены его портреты</a:t>
            </a:r>
          </a:p>
          <a:p>
            <a:r>
              <a:rPr lang="ru-RU" sz="1600" dirty="0" smtClean="0"/>
              <a:t>с </a:t>
            </a:r>
            <a:r>
              <a:rPr lang="ru-RU" sz="1600" dirty="0"/>
              <a:t>добавленными в графическом редакторе </a:t>
            </a:r>
          </a:p>
          <a:p>
            <a:r>
              <a:rPr lang="ru-RU" sz="1600" dirty="0"/>
              <a:t>предметами, олицетворяющими </a:t>
            </a:r>
            <a:r>
              <a:rPr lang="ru-RU" sz="1600" dirty="0" smtClean="0"/>
              <a:t>его нововведения в </a:t>
            </a:r>
            <a:r>
              <a:rPr lang="ru-RU" sz="1600" dirty="0"/>
              <a:t>Российскую культуру и </a:t>
            </a:r>
            <a:r>
              <a:rPr lang="ru-RU" sz="1600" dirty="0" smtClean="0"/>
              <a:t>быт.</a:t>
            </a:r>
          </a:p>
          <a:p>
            <a:endParaRPr lang="ru-RU" sz="1600" dirty="0"/>
          </a:p>
          <a:p>
            <a:r>
              <a:rPr lang="ru-RU" sz="1600" dirty="0" smtClean="0"/>
              <a:t>На </a:t>
            </a:r>
            <a:r>
              <a:rPr lang="ru-RU" sz="1600" dirty="0"/>
              <a:t>обратной стороне </a:t>
            </a:r>
            <a:r>
              <a:rPr lang="ru-RU" sz="1600" dirty="0" err="1"/>
              <a:t>стикеров</a:t>
            </a:r>
            <a:r>
              <a:rPr lang="ru-RU" sz="1600" dirty="0"/>
              <a:t> будет </a:t>
            </a:r>
          </a:p>
          <a:p>
            <a:r>
              <a:rPr lang="ru-RU" sz="1600" dirty="0"/>
              <a:t>информация о изображенном </a:t>
            </a:r>
            <a:r>
              <a:rPr lang="ru-RU" sz="1600" dirty="0" smtClean="0"/>
              <a:t>нововведении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26536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---W-O-R-K----\2022\08-17 Гильфанова. Клуб Большая перемена\графика\фон-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D8FBFC9-0C05-DC11-F81E-9854D9E9B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139702"/>
            <a:ext cx="1973176" cy="2791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539552" y="-92546"/>
            <a:ext cx="4464496" cy="532859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683568" y="119292"/>
            <a:ext cx="417646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n w="10541" cmpd="sng">
                  <a:noFill/>
                  <a:prstDash val="solid"/>
                </a:ln>
                <a:solidFill>
                  <a:schemeClr val="tx2"/>
                </a:solidFill>
              </a:rPr>
              <a:t>Название  коллекции: 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Made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by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Peter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I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170" name="Picture 2" descr="H:\---W-O-R-K----\2022\08-17 Гильфанова. Клуб Большая перемена\графика\peter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94" y="987574"/>
            <a:ext cx="3965411" cy="204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H:\---W-O-R-K----\2022\08-17 Гильфанова. Клуб Большая перемена\графика\p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40" y="3181163"/>
            <a:ext cx="1209675" cy="923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82" name="Picture 14" descr="H:\---W-O-R-K----\2022\08-17 Гильфанова. Клуб Большая перемена\графика\p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73649"/>
            <a:ext cx="1209675" cy="923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83" name="Picture 15" descr="H:\---W-O-R-K----\2022\08-17 Гильфанова. Клуб Большая перемена\графика\p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889" y="3105335"/>
            <a:ext cx="1209675" cy="923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84" name="Picture 16" descr="H:\---W-O-R-K----\2022\08-17 Гильфанова. Клуб Большая перемена\графика\p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146" y="3153899"/>
            <a:ext cx="1209675" cy="923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85" name="Picture 17" descr="H:\---W-O-R-K----\2022\08-17 Гильфанова. Клуб Большая перемена\графика\p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46" y="4077824"/>
            <a:ext cx="1209675" cy="923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86" name="Picture 18" descr="H:\---W-O-R-K----\2022\08-17 Гильфанова. Клуб Большая перемена\графика\p6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082" y="3978248"/>
            <a:ext cx="1209675" cy="923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87" name="Picture 19" descr="H:\---W-O-R-K----\2022\08-17 Гильфанова. Клуб Большая перемена\графика\p7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471" y="4077340"/>
            <a:ext cx="1209675" cy="923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88" name="Picture 20" descr="H:\---W-O-R-K----\2022\08-17 Гильфанова. Клуб Большая перемена\графика\p8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619" y="4030019"/>
            <a:ext cx="1209675" cy="923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1613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---W-O-R-K----\2022\08-17 Гильфанова. Клуб Большая перемена\графика\фон-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35DE997-4D67-2100-7F63-AD61FE140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275606"/>
            <a:ext cx="2236656" cy="31646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6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611560" y="771550"/>
            <a:ext cx="4572000" cy="28397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Соотнеси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блюдо с национальностью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секрет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что каждая национальность отличается 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только культурой, но и имеет, как правило, присущие лишь ей гастрономические особенности. </a:t>
            </a:r>
            <a:b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Путешествуя </a:t>
            </a:r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России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мы можем испробовать 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какое-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 блюдо, которое может уходить своими 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корнями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глубокую древность. 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Давайте </a:t>
            </a:r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проверим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как хорошо, вы разбираетесь 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национальных блюдах!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1560" y="116235"/>
            <a:ext cx="4968552" cy="52322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27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«Гастрономический туризм»</a:t>
            </a:r>
            <a:endParaRPr lang="ru-RU" b="1" spc="50" dirty="0">
              <a:ln w="1270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Рисунок 10" descr="https://img1.russianfood.com/dycontent/images_upl/31/big_303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165" y="4130952"/>
            <a:ext cx="1558389" cy="10125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8" descr="https://cs9.pikabu.ru/post_img/2018/05/30/5/og_og_152766425423845918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035" y="3976137"/>
            <a:ext cx="1825987" cy="960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1" descr="https://kuhnya-s-papoi.ru/wp-content/uploads/2020/08/4-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94" y="3633714"/>
            <a:ext cx="1698286" cy="960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18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---W-O-R-K----\2022\08-17 Гильфанова. Клуб Большая перемена\графика\фон-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35DE997-4D67-2100-7F63-AD61FE140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275606"/>
            <a:ext cx="2236656" cy="31646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6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611560" y="116235"/>
            <a:ext cx="4968552" cy="52322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27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«Гастрономический туризм»</a:t>
            </a:r>
            <a:endParaRPr lang="ru-RU" b="1" spc="50" dirty="0">
              <a:ln w="1270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Рисунок 1" descr="https://kuhnya-s-papoi.ru/wp-content/uploads/2020/08/4-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813" y="1888077"/>
            <a:ext cx="1084439" cy="61352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2" descr="https://www.go-cook.ru/wp-content/uploads/2014/04/uzbekskaya-basm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343" y="3218397"/>
            <a:ext cx="1083907" cy="78844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9" descr="https://thumbor.uds.app/unsafe/0x0/game-prod/549756128866/373d87d4-61bf-4a36-ab3b-7df20cd49247/16272786460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243" y="2501606"/>
            <a:ext cx="1080008" cy="71679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3" descr="https://rskrf.ru/upload/iblock/071/071d8cb746b7e43aad027df7ac932df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343" y="4006845"/>
            <a:ext cx="1089031" cy="72701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4" descr="https://images6.alphacoders.com/876/thumb-1920-87617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52" y="2679260"/>
            <a:ext cx="1211262" cy="80537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5" descr="https://avatars.mds.yandex.net/get-zen_doc/1587012/pub_5e0451a198fe7900af55b98e_5e04523b3d008800a93e4738/scale_120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51" y="1172114"/>
            <a:ext cx="1219200" cy="7159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6" descr="http://s1.fotokto.ru/photo/full/613/613107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52" y="1888077"/>
            <a:ext cx="1219200" cy="79118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7" descr="https://4tololo.ru/sites/default/files/images/20140512123647.jpg?itok=3tWSRnK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913" y="1172113"/>
            <a:ext cx="1074738" cy="7159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8" descr="https://cs9.pikabu.ru/post_img/2018/05/30/5/og_og_152766425423845918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50" y="3484637"/>
            <a:ext cx="1211263" cy="63735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0" descr="https://img1.russianfood.com/dycontent/images_upl/31/big_30331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7"/>
          <a:stretch/>
        </p:blipFill>
        <p:spPr bwMode="auto">
          <a:xfrm>
            <a:off x="1383479" y="4121992"/>
            <a:ext cx="1213334" cy="6118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56350" y="1964008"/>
            <a:ext cx="898644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Чахохбили</a:t>
            </a:r>
          </a:p>
          <a:p>
            <a:r>
              <a:rPr lang="ru-RU" sz="1050" dirty="0" smtClean="0"/>
              <a:t>Грузия</a:t>
            </a:r>
            <a:endParaRPr lang="ru-RU" sz="1050" dirty="0"/>
          </a:p>
        </p:txBody>
      </p:sp>
      <p:sp>
        <p:nvSpPr>
          <p:cNvPr id="21" name="TextBox 20"/>
          <p:cNvSpPr txBox="1"/>
          <p:nvPr/>
        </p:nvSpPr>
        <p:spPr>
          <a:xfrm>
            <a:off x="499960" y="1148606"/>
            <a:ext cx="8435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200" b="1" dirty="0" smtClean="0"/>
              <a:t>Холодец </a:t>
            </a:r>
            <a:br>
              <a:rPr lang="ru-RU" sz="1200" b="1" dirty="0" smtClean="0"/>
            </a:br>
            <a:r>
              <a:rPr lang="ru-RU" sz="1000" dirty="0" smtClean="0"/>
              <a:t>Россия, </a:t>
            </a:r>
            <a:br>
              <a:rPr lang="ru-RU" sz="1000" dirty="0" smtClean="0"/>
            </a:br>
            <a:r>
              <a:rPr lang="ru-RU" sz="1000" dirty="0" smtClean="0"/>
              <a:t>Украина, </a:t>
            </a:r>
            <a:br>
              <a:rPr lang="ru-RU" sz="1000" dirty="0" smtClean="0"/>
            </a:br>
            <a:r>
              <a:rPr lang="ru-RU" sz="1000" dirty="0" smtClean="0"/>
              <a:t>Белоруссия </a:t>
            </a:r>
            <a:endParaRPr lang="ru-RU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546769" y="2050096"/>
            <a:ext cx="7966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200" b="1" dirty="0" smtClean="0"/>
              <a:t>Окрошка</a:t>
            </a:r>
            <a:br>
              <a:rPr lang="ru-RU" sz="1200" b="1" dirty="0" smtClean="0"/>
            </a:br>
            <a:r>
              <a:rPr lang="ru-RU" sz="1000" dirty="0" smtClean="0"/>
              <a:t>Россия</a:t>
            </a:r>
            <a:endParaRPr lang="ru-RU" sz="1000" dirty="0"/>
          </a:p>
        </p:txBody>
      </p:sp>
      <p:sp>
        <p:nvSpPr>
          <p:cNvPr id="23" name="TextBox 22"/>
          <p:cNvSpPr txBox="1"/>
          <p:nvPr/>
        </p:nvSpPr>
        <p:spPr>
          <a:xfrm>
            <a:off x="408590" y="2883879"/>
            <a:ext cx="9348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200" b="1" dirty="0" smtClean="0"/>
              <a:t>Шашлык</a:t>
            </a:r>
            <a:br>
              <a:rPr lang="ru-RU" sz="1200" b="1" dirty="0" smtClean="0"/>
            </a:br>
            <a:r>
              <a:rPr lang="ru-RU" sz="1000" dirty="0" smtClean="0"/>
              <a:t>Средняя Азия</a:t>
            </a:r>
            <a:endParaRPr lang="ru-RU" sz="1000" dirty="0"/>
          </a:p>
        </p:txBody>
      </p:sp>
      <p:sp>
        <p:nvSpPr>
          <p:cNvPr id="24" name="TextBox 23"/>
          <p:cNvSpPr txBox="1"/>
          <p:nvPr/>
        </p:nvSpPr>
        <p:spPr>
          <a:xfrm>
            <a:off x="310805" y="3575957"/>
            <a:ext cx="10326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200" b="1" dirty="0" err="1" smtClean="0"/>
              <a:t>Копальхен</a:t>
            </a: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000" dirty="0" smtClean="0"/>
              <a:t>Народы Севера</a:t>
            </a:r>
            <a:endParaRPr lang="ru-RU" sz="1000" dirty="0"/>
          </a:p>
        </p:txBody>
      </p:sp>
      <p:sp>
        <p:nvSpPr>
          <p:cNvPr id="25" name="TextBox 24"/>
          <p:cNvSpPr txBox="1"/>
          <p:nvPr/>
        </p:nvSpPr>
        <p:spPr>
          <a:xfrm>
            <a:off x="385121" y="4212479"/>
            <a:ext cx="9583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200" b="1" dirty="0" smtClean="0"/>
              <a:t>Бешбармак</a:t>
            </a:r>
            <a:br>
              <a:rPr lang="ru-RU" sz="1200" b="1" dirty="0" smtClean="0"/>
            </a:br>
            <a:r>
              <a:rPr lang="ru-RU" sz="1000" dirty="0" smtClean="0"/>
              <a:t>Казахстан</a:t>
            </a:r>
            <a:endParaRPr lang="ru-RU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3779432" y="1237707"/>
            <a:ext cx="715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err="1" smtClean="0"/>
              <a:t>Мактак</a:t>
            </a:r>
            <a:r>
              <a:rPr lang="ru-RU" sz="1200" b="1" dirty="0" smtClean="0"/>
              <a:t> </a:t>
            </a:r>
            <a:br>
              <a:rPr lang="ru-RU" sz="1200" b="1" dirty="0" smtClean="0"/>
            </a:br>
            <a:r>
              <a:rPr lang="ru-RU" sz="1000" dirty="0" smtClean="0"/>
              <a:t>Чукотка,</a:t>
            </a:r>
          </a:p>
          <a:p>
            <a:r>
              <a:rPr lang="ru-RU" sz="1000" dirty="0" smtClean="0"/>
              <a:t>Аляска</a:t>
            </a:r>
            <a:endParaRPr lang="ru-RU" sz="1000" dirty="0"/>
          </a:p>
        </p:txBody>
      </p:sp>
      <p:sp>
        <p:nvSpPr>
          <p:cNvPr id="27" name="TextBox 26"/>
          <p:cNvSpPr txBox="1"/>
          <p:nvPr/>
        </p:nvSpPr>
        <p:spPr>
          <a:xfrm>
            <a:off x="3756350" y="2640165"/>
            <a:ext cx="7793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err="1" smtClean="0"/>
              <a:t>Орёомог</a:t>
            </a: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000" dirty="0" smtClean="0"/>
              <a:t>Бурятия</a:t>
            </a:r>
            <a:endParaRPr lang="ru-RU" sz="1000" dirty="0"/>
          </a:p>
        </p:txBody>
      </p:sp>
      <p:sp>
        <p:nvSpPr>
          <p:cNvPr id="28" name="TextBox 27"/>
          <p:cNvSpPr txBox="1"/>
          <p:nvPr/>
        </p:nvSpPr>
        <p:spPr>
          <a:xfrm>
            <a:off x="3756350" y="3398299"/>
            <a:ext cx="8018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Басма</a:t>
            </a:r>
            <a:br>
              <a:rPr lang="ru-RU" sz="1200" b="1" dirty="0" smtClean="0"/>
            </a:br>
            <a:r>
              <a:rPr lang="ru-RU" sz="1000" dirty="0" smtClean="0"/>
              <a:t>Узбекистан</a:t>
            </a:r>
            <a:endParaRPr lang="ru-RU" sz="1000" dirty="0"/>
          </a:p>
        </p:txBody>
      </p:sp>
      <p:sp>
        <p:nvSpPr>
          <p:cNvPr id="29" name="TextBox 28"/>
          <p:cNvSpPr txBox="1"/>
          <p:nvPr/>
        </p:nvSpPr>
        <p:spPr>
          <a:xfrm>
            <a:off x="3773149" y="4154906"/>
            <a:ext cx="8650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Пельмени</a:t>
            </a:r>
            <a:br>
              <a:rPr lang="ru-RU" sz="1200" b="1" dirty="0" smtClean="0"/>
            </a:br>
            <a:r>
              <a:rPr lang="ru-RU" sz="1000" dirty="0" smtClean="0"/>
              <a:t>Россия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360137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---W-O-R-K----\2022\08-17 Гильфанова. Клуб Большая перемена\графика\фон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Объект 4">
            <a:extLst>
              <a:ext uri="{FF2B5EF4-FFF2-40B4-BE49-F238E27FC236}">
                <a16:creationId xmlns="" xmlns:a16="http://schemas.microsoft.com/office/drawing/2014/main" id="{896265CA-7A25-4855-B596-0BC258B7A2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2443814"/>
            <a:ext cx="3312368" cy="23442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29703F0-8D75-A871-1EC7-CDF5BCBBA4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67493"/>
            <a:ext cx="3330370" cy="44404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BAD5597B-5FCC-F56B-73F6-D8FF8CC8D7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758664"/>
            <a:ext cx="3904125" cy="29280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 rot="21071571">
            <a:off x="485074" y="318519"/>
            <a:ext cx="541933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Яркие! Творческие!</a:t>
            </a:r>
            <a:endParaRPr lang="ru-RU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1071571">
            <a:off x="-18981" y="980742"/>
            <a:ext cx="541933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Вместе мы – СИЛА!</a:t>
            </a:r>
            <a:endParaRPr lang="ru-RU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727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4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---W-O-R-K----\2022\08-17 Гильфанова. Клуб Большая перемена\графика\фон-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35DE997-4D67-2100-7F63-AD61FE140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275606"/>
            <a:ext cx="2236656" cy="31646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6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611560" y="0"/>
            <a:ext cx="4968552" cy="95410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Игра-тренировка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</a:t>
            </a: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Мы собираемся в поход»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1131590"/>
            <a:ext cx="4572000" cy="36830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750"/>
              </a:spcAft>
            </a:pP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Цель: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Создание 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психологического настроя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детей на новый вид деятельности. Уметь правильно выбрать вещи, необходимые туристу.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Материал: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Рисунки 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вещей, необходимые туристу в походе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котелок, рюкзак, миска, ложка, палатка, фонарик, нож, топорик, гитара, игрушки, мяч, фен, магнитофон, и т.д.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Содержание: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Ребенок 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должен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из предложенных ему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вещей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выбрать те, которые ему понадобятся в походе.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076056" y="1563638"/>
            <a:ext cx="4824536" cy="295232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750"/>
              </a:spcAft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Ситуация 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усложняется: 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750"/>
              </a:spcAft>
              <a:buFont typeface="+mj-lt"/>
              <a:buAutoNum type="arabicPeriod"/>
            </a:pPr>
            <a:r>
              <a:rPr lang="ru-RU" i="1" dirty="0">
                <a:solidFill>
                  <a:schemeClr val="bg1"/>
                </a:solidFill>
                <a:ea typeface="Times New Roman" panose="02020603050405020304" pitchFamily="18" charset="0"/>
              </a:rPr>
              <a:t>из густой чащи вышел… медведь</a:t>
            </a:r>
            <a:endParaRPr lang="ru-RU" sz="2400" i="1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750"/>
              </a:spcAft>
              <a:buFont typeface="+mj-lt"/>
              <a:buAutoNum type="arabicPeriod"/>
            </a:pPr>
            <a:r>
              <a:rPr lang="ru-RU" i="1" dirty="0">
                <a:solidFill>
                  <a:schemeClr val="bg1"/>
                </a:solidFill>
                <a:ea typeface="Times New Roman" panose="02020603050405020304" pitchFamily="18" charset="0"/>
              </a:rPr>
              <a:t>ты заблудился …</a:t>
            </a:r>
            <a:endParaRPr lang="ru-RU" sz="2400" i="1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750"/>
              </a:spcAft>
              <a:buFont typeface="+mj-lt"/>
              <a:buAutoNum type="arabicPeriod"/>
            </a:pPr>
            <a:r>
              <a:rPr lang="ru-RU" i="1" dirty="0">
                <a:solidFill>
                  <a:schemeClr val="bg1"/>
                </a:solidFill>
                <a:ea typeface="Times New Roman" panose="02020603050405020304" pitchFamily="18" charset="0"/>
              </a:rPr>
              <a:t>тебе попался снежный человек </a:t>
            </a:r>
            <a:endParaRPr lang="ru-RU" sz="2400" i="1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750"/>
              </a:spcAft>
              <a:buFont typeface="+mj-lt"/>
              <a:buAutoNum type="arabicPeriod"/>
            </a:pPr>
            <a:r>
              <a:rPr lang="ru-RU" i="1" dirty="0">
                <a:solidFill>
                  <a:schemeClr val="bg1"/>
                </a:solidFill>
                <a:ea typeface="Times New Roman" panose="02020603050405020304" pitchFamily="18" charset="0"/>
              </a:rPr>
              <a:t>на тебя напали муравьи </a:t>
            </a:r>
            <a:endParaRPr lang="ru-RU" sz="2400" i="1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750"/>
              </a:spcAft>
              <a:buFont typeface="+mj-lt"/>
              <a:buAutoNum type="arabicPeriod"/>
            </a:pPr>
            <a:r>
              <a:rPr lang="ru-RU" i="1" dirty="0">
                <a:solidFill>
                  <a:schemeClr val="bg1"/>
                </a:solidFill>
                <a:ea typeface="Times New Roman" panose="02020603050405020304" pitchFamily="18" charset="0"/>
              </a:rPr>
              <a:t>ты встретил свою классную </a:t>
            </a:r>
            <a:r>
              <a:rPr lang="ru-RU" i="1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руководительницу</a:t>
            </a:r>
            <a:endParaRPr lang="ru-RU" sz="2400" i="1" dirty="0">
              <a:solidFill>
                <a:schemeClr val="bg1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72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:\---W-O-R-K----\2022\08-17 Гильфанова. Клуб Большая перемена\графика\фон-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12" y="0"/>
            <a:ext cx="916081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51470"/>
            <a:ext cx="4968552" cy="52322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27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Засели планету за 10 минут</a:t>
            </a:r>
            <a:endParaRPr lang="ru-RU" b="1" spc="50" dirty="0">
              <a:ln w="1270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F6D2F2C-B8A3-5BCA-4FAD-8545E8327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521" y="188696"/>
            <a:ext cx="1706674" cy="24147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644176" y="627534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Материалы и инструменты: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600" dirty="0" smtClean="0"/>
              <a:t>Пластиковые </a:t>
            </a:r>
            <a:r>
              <a:rPr lang="ru-RU" sz="1600" dirty="0"/>
              <a:t>стаканчики, тарелки, трубочки; ножницы, клей, скотч, палочки, </a:t>
            </a:r>
            <a:r>
              <a:rPr lang="ru-RU" sz="1600" dirty="0" err="1"/>
              <a:t>степлер</a:t>
            </a:r>
            <a:r>
              <a:rPr lang="ru-RU" sz="1600" dirty="0"/>
              <a:t> и </a:t>
            </a:r>
            <a:r>
              <a:rPr lang="ru-RU" sz="1600" dirty="0" err="1"/>
              <a:t>тд</a:t>
            </a:r>
            <a:r>
              <a:rPr lang="ru-RU" sz="1600" dirty="0" smtClean="0"/>
              <a:t>.</a:t>
            </a:r>
          </a:p>
          <a:p>
            <a:endParaRPr lang="ru-RU" sz="1000" dirty="0"/>
          </a:p>
          <a:p>
            <a:r>
              <a:rPr lang="ru-RU" b="1" dirty="0"/>
              <a:t>Задание: </a:t>
            </a:r>
            <a:endParaRPr lang="ru-RU" b="1" dirty="0" smtClean="0"/>
          </a:p>
          <a:p>
            <a:r>
              <a:rPr lang="ru-RU" sz="1600" dirty="0" smtClean="0"/>
              <a:t>Участникам </a:t>
            </a:r>
            <a:r>
              <a:rPr lang="ru-RU" sz="1600" dirty="0"/>
              <a:t>необходимо за 10 минут заселить планету, используя предложенные материалы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и </a:t>
            </a:r>
            <a:r>
              <a:rPr lang="ru-RU" sz="1600" dirty="0"/>
              <a:t>инструменты и разработать инфраструктуру.</a:t>
            </a:r>
          </a:p>
        </p:txBody>
      </p:sp>
      <p:sp>
        <p:nvSpPr>
          <p:cNvPr id="6" name="Прямоугольник с двумя вырезанными соседними углами 5"/>
          <p:cNvSpPr/>
          <p:nvPr/>
        </p:nvSpPr>
        <p:spPr>
          <a:xfrm>
            <a:off x="2263848" y="2787774"/>
            <a:ext cx="1584176" cy="432048"/>
          </a:xfrm>
          <a:prstGeom prst="snip2Same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Выбор места</a:t>
            </a:r>
          </a:p>
        </p:txBody>
      </p:sp>
      <p:sp>
        <p:nvSpPr>
          <p:cNvPr id="8" name="Прямоугольник с двумя вырезанными соседними углами 7"/>
          <p:cNvSpPr/>
          <p:nvPr/>
        </p:nvSpPr>
        <p:spPr>
          <a:xfrm>
            <a:off x="4136056" y="2787774"/>
            <a:ext cx="2160240" cy="432048"/>
          </a:xfrm>
          <a:prstGeom prst="snip2Same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Генеральный план</a:t>
            </a:r>
          </a:p>
        </p:txBody>
      </p:sp>
      <p:sp>
        <p:nvSpPr>
          <p:cNvPr id="9" name="Прямоугольник с двумя вырезанными соседними углами 8"/>
          <p:cNvSpPr/>
          <p:nvPr/>
        </p:nvSpPr>
        <p:spPr>
          <a:xfrm>
            <a:off x="679672" y="2787774"/>
            <a:ext cx="1300040" cy="432048"/>
          </a:xfrm>
          <a:prstGeom prst="snip2Same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Название</a:t>
            </a:r>
            <a:endParaRPr lang="ru-RU" dirty="0"/>
          </a:p>
        </p:txBody>
      </p:sp>
      <p:sp>
        <p:nvSpPr>
          <p:cNvPr id="10" name="Прямоугольник с двумя вырезанными соседними углами 9"/>
          <p:cNvSpPr/>
          <p:nvPr/>
        </p:nvSpPr>
        <p:spPr>
          <a:xfrm>
            <a:off x="6588224" y="2787774"/>
            <a:ext cx="2160240" cy="432048"/>
          </a:xfrm>
          <a:prstGeom prst="snip2Same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Финансирование</a:t>
            </a:r>
          </a:p>
        </p:txBody>
      </p:sp>
      <p:sp>
        <p:nvSpPr>
          <p:cNvPr id="11" name="Прямоугольник с двумя вырезанными соседними углами 10"/>
          <p:cNvSpPr/>
          <p:nvPr/>
        </p:nvSpPr>
        <p:spPr>
          <a:xfrm>
            <a:off x="6767736" y="3389074"/>
            <a:ext cx="1944216" cy="432048"/>
          </a:xfrm>
          <a:prstGeom prst="snip2Same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Коммуникации</a:t>
            </a:r>
          </a:p>
        </p:txBody>
      </p:sp>
      <p:sp>
        <p:nvSpPr>
          <p:cNvPr id="12" name="Прямоугольник с двумя вырезанными соседними углами 11"/>
          <p:cNvSpPr/>
          <p:nvPr/>
        </p:nvSpPr>
        <p:spPr>
          <a:xfrm>
            <a:off x="2159224" y="3389074"/>
            <a:ext cx="4353777" cy="432048"/>
          </a:xfrm>
          <a:prstGeom prst="snip2Same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Водоснабжение, отопление, канализация</a:t>
            </a:r>
            <a:endParaRPr lang="ru-RU" dirty="0"/>
          </a:p>
        </p:txBody>
      </p:sp>
      <p:sp>
        <p:nvSpPr>
          <p:cNvPr id="13" name="Прямоугольник с двумя вырезанными соседними углами 12"/>
          <p:cNvSpPr/>
          <p:nvPr/>
        </p:nvSpPr>
        <p:spPr>
          <a:xfrm>
            <a:off x="679672" y="3389074"/>
            <a:ext cx="1152128" cy="432048"/>
          </a:xfrm>
          <a:prstGeom prst="snip2Same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Дороги</a:t>
            </a:r>
            <a:endParaRPr lang="ru-RU" dirty="0"/>
          </a:p>
        </p:txBody>
      </p:sp>
      <p:sp>
        <p:nvSpPr>
          <p:cNvPr id="14" name="Прямоугольник с двумя вырезанными соседними углами 13"/>
          <p:cNvSpPr/>
          <p:nvPr/>
        </p:nvSpPr>
        <p:spPr>
          <a:xfrm>
            <a:off x="712894" y="4011910"/>
            <a:ext cx="1732088" cy="432048"/>
          </a:xfrm>
          <a:prstGeom prst="snip2Same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Рабочие места</a:t>
            </a:r>
          </a:p>
        </p:txBody>
      </p:sp>
      <p:sp>
        <p:nvSpPr>
          <p:cNvPr id="15" name="Прямоугольник с двумя вырезанными соседними углами 14"/>
          <p:cNvSpPr/>
          <p:nvPr/>
        </p:nvSpPr>
        <p:spPr>
          <a:xfrm>
            <a:off x="2771800" y="4011910"/>
            <a:ext cx="1279496" cy="432048"/>
          </a:xfrm>
          <a:prstGeom prst="snip2Same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Транспорт</a:t>
            </a:r>
          </a:p>
        </p:txBody>
      </p:sp>
      <p:sp>
        <p:nvSpPr>
          <p:cNvPr id="16" name="Прямоугольник с двумя вырезанными соседними углами 15"/>
          <p:cNvSpPr/>
          <p:nvPr/>
        </p:nvSpPr>
        <p:spPr>
          <a:xfrm>
            <a:off x="4335641" y="4011910"/>
            <a:ext cx="1028447" cy="432048"/>
          </a:xfrm>
          <a:prstGeom prst="snip2Same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Мусор</a:t>
            </a:r>
          </a:p>
        </p:txBody>
      </p:sp>
      <p:sp>
        <p:nvSpPr>
          <p:cNvPr id="17" name="Прямоугольник с двумя вырезанными соседними углами 16"/>
          <p:cNvSpPr/>
          <p:nvPr/>
        </p:nvSpPr>
        <p:spPr>
          <a:xfrm>
            <a:off x="5724128" y="4011910"/>
            <a:ext cx="1028447" cy="432048"/>
          </a:xfrm>
          <a:prstGeom prst="snip2Same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Парки</a:t>
            </a:r>
          </a:p>
        </p:txBody>
      </p:sp>
      <p:sp>
        <p:nvSpPr>
          <p:cNvPr id="18" name="Прямоугольник с двумя вырезанными соседними углами 17"/>
          <p:cNvSpPr/>
          <p:nvPr/>
        </p:nvSpPr>
        <p:spPr>
          <a:xfrm>
            <a:off x="7020272" y="4005245"/>
            <a:ext cx="1380324" cy="432048"/>
          </a:xfrm>
          <a:prstGeom prst="snip2Same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Культура</a:t>
            </a:r>
          </a:p>
        </p:txBody>
      </p:sp>
      <p:sp>
        <p:nvSpPr>
          <p:cNvPr id="19" name="Прямоугольник с двумя вырезанными соседними углами 18"/>
          <p:cNvSpPr/>
          <p:nvPr/>
        </p:nvSpPr>
        <p:spPr>
          <a:xfrm>
            <a:off x="5181286" y="4567436"/>
            <a:ext cx="1732088" cy="432048"/>
          </a:xfrm>
          <a:prstGeom prst="snip2Same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Социализация </a:t>
            </a:r>
          </a:p>
        </p:txBody>
      </p:sp>
      <p:sp>
        <p:nvSpPr>
          <p:cNvPr id="20" name="Прямоугольник с двумя вырезанными соседними углами 19"/>
          <p:cNvSpPr/>
          <p:nvPr/>
        </p:nvSpPr>
        <p:spPr>
          <a:xfrm>
            <a:off x="3015202" y="4567436"/>
            <a:ext cx="1732088" cy="432048"/>
          </a:xfrm>
          <a:prstGeom prst="snip2Same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Учёт горожан  </a:t>
            </a:r>
          </a:p>
        </p:txBody>
      </p:sp>
      <p:cxnSp>
        <p:nvCxnSpPr>
          <p:cNvPr id="21" name="Прямая со стрелкой 20"/>
          <p:cNvCxnSpPr>
            <a:stCxn id="9" idx="0"/>
            <a:endCxn id="6" idx="2"/>
          </p:cNvCxnSpPr>
          <p:nvPr/>
        </p:nvCxnSpPr>
        <p:spPr>
          <a:xfrm>
            <a:off x="1979712" y="3003798"/>
            <a:ext cx="28413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3848024" y="3003798"/>
            <a:ext cx="28413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6296296" y="3003798"/>
            <a:ext cx="28413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endCxn id="11" idx="3"/>
          </p:cNvCxnSpPr>
          <p:nvPr/>
        </p:nvCxnSpPr>
        <p:spPr>
          <a:xfrm>
            <a:off x="7693039" y="3211438"/>
            <a:ext cx="46805" cy="1776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6448696" y="3651870"/>
            <a:ext cx="29252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>
            <a:off x="1831800" y="3651870"/>
            <a:ext cx="29252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1329692" y="3827609"/>
            <a:ext cx="46805" cy="1776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endCxn id="15" idx="2"/>
          </p:cNvCxnSpPr>
          <p:nvPr/>
        </p:nvCxnSpPr>
        <p:spPr>
          <a:xfrm>
            <a:off x="2430690" y="4227934"/>
            <a:ext cx="34111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4051296" y="4238239"/>
            <a:ext cx="34111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5383018" y="4238239"/>
            <a:ext cx="34111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6679162" y="4238239"/>
            <a:ext cx="34111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H="1">
            <a:off x="6948265" y="4443958"/>
            <a:ext cx="791579" cy="33950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H="1" flipV="1">
            <a:off x="4788024" y="4783460"/>
            <a:ext cx="428152" cy="9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95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---W-O-R-K----\2022\08-17 Гильфанова. Клуб Большая перемена\графика\фон-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533A124-3656-A7A3-7CAA-2A2B9414F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99742"/>
            <a:ext cx="1738195" cy="24593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2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611560" y="51470"/>
            <a:ext cx="4968552" cy="52322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27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Делай добро</a:t>
            </a:r>
            <a:endParaRPr lang="ru-RU" b="1" spc="50" dirty="0">
              <a:ln w="1270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7245" y="699542"/>
            <a:ext cx="3456384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Проблема</a:t>
            </a:r>
            <a:r>
              <a:rPr lang="ru-RU" dirty="0"/>
              <a:t>: в современном мире катастрофически не хватает добра. </a:t>
            </a:r>
            <a:endParaRPr lang="ru-RU" dirty="0" smtClean="0"/>
          </a:p>
          <a:p>
            <a:endParaRPr lang="ru-RU" sz="900" dirty="0" smtClean="0"/>
          </a:p>
          <a:p>
            <a:r>
              <a:rPr lang="ru-RU" dirty="0" smtClean="0"/>
              <a:t>Большинство </a:t>
            </a:r>
            <a:r>
              <a:rPr lang="ru-RU" dirty="0"/>
              <a:t>людей настолько погружены в собственные проблемы, что чужие беды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их </a:t>
            </a:r>
            <a:r>
              <a:rPr lang="ru-RU" dirty="0"/>
              <a:t>уже мало трогают. </a:t>
            </a:r>
            <a:endParaRPr lang="ru-RU" dirty="0" smtClean="0"/>
          </a:p>
          <a:p>
            <a:endParaRPr lang="ru-RU" sz="1000" dirty="0" smtClean="0"/>
          </a:p>
          <a:p>
            <a:r>
              <a:rPr lang="ru-RU" dirty="0" smtClean="0"/>
              <a:t>Совершать </a:t>
            </a:r>
            <a:r>
              <a:rPr lang="ru-RU" dirty="0"/>
              <a:t>добрые поступки кажется делом второстепенным, не важным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1268" name="Picture 4" descr="https://postila.ru/data/b0/b6/c0/96/b0b6c0960c1dd8f6907c9415a31b00590360eab64115f2632856ccdc334a32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47654"/>
            <a:ext cx="1944216" cy="10936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50287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---W-O-R-K----\2022\08-17 Гильфанова. Клуб Большая перемена\графика\фон-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533A124-3656-A7A3-7CAA-2A2B9414F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99742"/>
            <a:ext cx="1738195" cy="24593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2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611560" y="51470"/>
            <a:ext cx="4968552" cy="52322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27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Делай добро</a:t>
            </a:r>
            <a:endParaRPr lang="ru-RU" b="1" spc="50" dirty="0">
              <a:ln w="1270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7245" y="699542"/>
            <a:ext cx="3456384" cy="4101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Задача: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1600" b="1" dirty="0" smtClean="0"/>
              <a:t>вы </a:t>
            </a:r>
            <a:r>
              <a:rPr lang="ru-RU" sz="1600" b="1" dirty="0"/>
              <a:t>– молодое поколение</a:t>
            </a:r>
            <a:r>
              <a:rPr lang="ru-RU" sz="1600" dirty="0"/>
              <a:t>, за вами стоит будущее страны. </a:t>
            </a:r>
            <a:endParaRPr lang="ru-RU" sz="1600" dirty="0" smtClean="0"/>
          </a:p>
          <a:p>
            <a:endParaRPr lang="ru-RU" sz="1050" dirty="0" smtClean="0"/>
          </a:p>
          <a:p>
            <a:r>
              <a:rPr lang="ru-RU" sz="1600" b="1" dirty="0" smtClean="0"/>
              <a:t>От </a:t>
            </a:r>
            <a:r>
              <a:rPr lang="ru-RU" sz="1600" b="1" dirty="0"/>
              <a:t>вас зависит </a:t>
            </a:r>
            <a:r>
              <a:rPr lang="ru-RU" sz="1600" dirty="0"/>
              <a:t>насколько оно будет добрым. </a:t>
            </a:r>
            <a:endParaRPr lang="ru-RU" sz="1600" dirty="0" smtClean="0"/>
          </a:p>
          <a:p>
            <a:endParaRPr lang="ru-RU" sz="800" dirty="0" smtClean="0"/>
          </a:p>
          <a:p>
            <a:r>
              <a:rPr lang="ru-RU" sz="1600" b="1" dirty="0" smtClean="0"/>
              <a:t>Создайте </a:t>
            </a:r>
            <a:r>
              <a:rPr lang="ru-RU" sz="1600" b="1" dirty="0"/>
              <a:t>сегодня </a:t>
            </a:r>
            <a:r>
              <a:rPr lang="ru-RU" sz="1600" b="1" dirty="0" smtClean="0"/>
              <a:t>мини-проект</a:t>
            </a:r>
            <a:r>
              <a:rPr lang="ru-RU" sz="1600" dirty="0"/>
              <a:t>, результатом которого будет любое доброе дело, легко вписывающееся в жизнь современного человека, не требующее от него больших </a:t>
            </a:r>
            <a:r>
              <a:rPr lang="ru-RU" sz="1600" dirty="0" err="1"/>
              <a:t>энергозатрат</a:t>
            </a:r>
            <a:r>
              <a:rPr lang="ru-RU" sz="1600" dirty="0"/>
              <a:t> и финансовых вложений, но показывающее важность и необходимость сохранения доброты, как основного душевного качества человека.</a:t>
            </a:r>
          </a:p>
        </p:txBody>
      </p:sp>
    </p:spTree>
    <p:extLst>
      <p:ext uri="{BB962C8B-B14F-4D97-AF65-F5344CB8AC3E}">
        <p14:creationId xmlns:p14="http://schemas.microsoft.com/office/powerpoint/2010/main" val="27070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---W-O-R-K----\2022\08-17 Гильфанова. Клуб Большая перемена\графика\фон-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533A124-3656-A7A3-7CAA-2A2B9414F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99742"/>
            <a:ext cx="1738195" cy="24593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2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611560" y="51470"/>
            <a:ext cx="4968552" cy="52322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27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Делай добро</a:t>
            </a:r>
            <a:endParaRPr lang="ru-RU" b="1" spc="50" dirty="0">
              <a:ln w="1270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7244" y="699542"/>
            <a:ext cx="3666723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Условие: </a:t>
            </a:r>
            <a:r>
              <a:rPr lang="ru-RU" dirty="0"/>
              <a:t>используйте в решении поставленной задачи следующие артефакты</a:t>
            </a:r>
            <a:r>
              <a:rPr lang="ru-RU" dirty="0" smtClean="0"/>
              <a:t>: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i="1" dirty="0"/>
              <a:t>Открытка, фраза, акварель.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i="1" dirty="0"/>
              <a:t>Диалектные слова, </a:t>
            </a:r>
            <a:r>
              <a:rPr lang="ru-RU" sz="1600" i="1" dirty="0" err="1"/>
              <a:t>шопер</a:t>
            </a:r>
            <a:r>
              <a:rPr lang="ru-RU" sz="1600" i="1" dirty="0"/>
              <a:t>, благотворительность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i="1" dirty="0"/>
              <a:t>Лист бумаги, мягкая игрушка, мыльные пузыри.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i="1" dirty="0"/>
              <a:t>Куст багульника, доска, слово береги.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i="1" dirty="0"/>
              <a:t>Фонарик, книга, дверь.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i="1" dirty="0"/>
              <a:t>Дом, дерево, человек. </a:t>
            </a:r>
            <a:endParaRPr lang="ru-RU" sz="1600" i="1" dirty="0" smtClean="0"/>
          </a:p>
          <a:p>
            <a:endParaRPr lang="ru-RU" sz="1600" dirty="0"/>
          </a:p>
          <a:p>
            <a:r>
              <a:rPr lang="ru-RU" b="1" dirty="0"/>
              <a:t>Продукт</a:t>
            </a:r>
            <a:r>
              <a:rPr lang="ru-RU" dirty="0"/>
              <a:t>: описание доброго дела, пути его реализации.</a:t>
            </a:r>
          </a:p>
          <a:p>
            <a:endParaRPr lang="ru-RU" b="1" dirty="0"/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5717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---W-O-R-K----\2022\08-17 Гильфанова. Клуб Большая перемена\графика\фон-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533A124-3656-A7A3-7CAA-2A2B9414F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99742"/>
            <a:ext cx="1738195" cy="24593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2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611560" y="51470"/>
            <a:ext cx="4968552" cy="52322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27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Открытка, фраза, акварель</a:t>
            </a:r>
            <a:endParaRPr lang="ru-RU" b="1" spc="50" dirty="0">
              <a:ln w="1270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2859782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Рисовать акварелью </a:t>
            </a:r>
            <a:r>
              <a:rPr lang="ru-RU" dirty="0"/>
              <a:t>открытки с мотивирующими, добрыми фразами и дарить их случайным прохожим, людям незаметных профессий, оставлять в кафе вместе с чаевыми и т.д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b="1" dirty="0" smtClean="0"/>
              <a:t>Дарить </a:t>
            </a:r>
            <a:r>
              <a:rPr lang="ru-RU" b="1" dirty="0"/>
              <a:t>тому</a:t>
            </a:r>
            <a:r>
              <a:rPr lang="ru-RU" dirty="0"/>
              <a:t>, кому хочется поднять настроение или сказать спасибо.</a:t>
            </a:r>
          </a:p>
        </p:txBody>
      </p:sp>
      <p:pic>
        <p:nvPicPr>
          <p:cNvPr id="22530" name="Picture 2" descr="H:\---W-O-R-K----\2022\08-17 Гильфанова. Клуб Большая перемена\графика\d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15566"/>
            <a:ext cx="2664296" cy="1710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3005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---W-O-R-K----\2022\08-17 Гильфанова. Клуб Большая перемена\графика\фон-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533A124-3656-A7A3-7CAA-2A2B9414F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99742"/>
            <a:ext cx="1738195" cy="24593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2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611560" y="51470"/>
            <a:ext cx="4968552" cy="95410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27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Диалект, </a:t>
            </a:r>
            <a:r>
              <a:rPr lang="ru-RU" sz="2800" b="1" spc="50" dirty="0" err="1" smtClean="0">
                <a:ln w="127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шоппер</a:t>
            </a:r>
            <a:r>
              <a:rPr lang="ru-RU" sz="2800" b="1" spc="50" dirty="0" smtClean="0">
                <a:ln w="127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благотворительность</a:t>
            </a:r>
            <a:endParaRPr lang="ru-RU" b="1" spc="50" dirty="0">
              <a:ln w="1270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43808" y="1131590"/>
            <a:ext cx="3888432" cy="401191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987824" y="1336288"/>
            <a:ext cx="367240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Местные </a:t>
            </a:r>
            <a:r>
              <a:rPr lang="ru-RU" sz="1600" dirty="0"/>
              <a:t>люди очень бережно и трепетно относятся к своему диалектному языку и, уезжая из Забайкалья, с удовольствием хранят такие слова, как </a:t>
            </a:r>
            <a:r>
              <a:rPr lang="ru-RU" sz="1600" b="1" dirty="0"/>
              <a:t>«ты </a:t>
            </a:r>
            <a:r>
              <a:rPr lang="ru-RU" sz="1600" b="1" dirty="0" err="1"/>
              <a:t>чё</a:t>
            </a:r>
            <a:r>
              <a:rPr lang="ru-RU" sz="1600" b="1" dirty="0"/>
              <a:t>, мая </a:t>
            </a:r>
            <a:r>
              <a:rPr lang="ru-RU" sz="1600" b="1" dirty="0" err="1"/>
              <a:t>бравенька</a:t>
            </a:r>
            <a:r>
              <a:rPr lang="ru-RU" sz="1600" b="1" dirty="0"/>
              <a:t>, не вой, сейчас почаюем да по </a:t>
            </a:r>
            <a:r>
              <a:rPr lang="ru-RU" sz="1600" b="1" dirty="0" err="1"/>
              <a:t>чарёмку</a:t>
            </a:r>
            <a:r>
              <a:rPr lang="ru-RU" sz="1600" b="1" dirty="0"/>
              <a:t> пойдём»</a:t>
            </a:r>
            <a:r>
              <a:rPr lang="ru-RU" sz="1600" dirty="0"/>
              <a:t>. 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ru-RU" sz="1600" dirty="0" smtClean="0"/>
              <a:t>Сувенирные </a:t>
            </a:r>
            <a:r>
              <a:rPr lang="ru-RU" sz="1600" dirty="0"/>
              <a:t>футболки и сумки с </a:t>
            </a:r>
            <a:r>
              <a:rPr lang="ru-RU" sz="1600" dirty="0" err="1"/>
              <a:t>принтом</a:t>
            </a:r>
            <a:r>
              <a:rPr lang="ru-RU" sz="1600" dirty="0"/>
              <a:t> из таких слов будут отличным подарком для любого забайкальца. </a:t>
            </a:r>
            <a:endParaRPr lang="en-US" sz="1600" dirty="0" smtClean="0"/>
          </a:p>
          <a:p>
            <a:r>
              <a:rPr lang="ru-RU" sz="1600" dirty="0" smtClean="0"/>
              <a:t>А </a:t>
            </a:r>
            <a:r>
              <a:rPr lang="ru-RU" sz="1600" dirty="0"/>
              <a:t>часть вырученных от продажи денег можно направить на благотворительность.</a:t>
            </a:r>
          </a:p>
        </p:txBody>
      </p:sp>
      <p:pic>
        <p:nvPicPr>
          <p:cNvPr id="23554" name="Picture 2" descr="H:\---W-O-R-K----\2022\08-17 Гильфанова. Клуб Большая перемена\графика\d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87767"/>
            <a:ext cx="1925092" cy="2871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51085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---W-O-R-K----\2022\08-17 Гильфанова. Клуб Большая перемена\графика\фон-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533A124-3656-A7A3-7CAA-2A2B9414F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99742"/>
            <a:ext cx="1738195" cy="24593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2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611560" y="51470"/>
            <a:ext cx="4968552" cy="52322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27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Фонарик, книга, дверь</a:t>
            </a:r>
            <a:endParaRPr lang="ru-RU" b="1" spc="50" dirty="0">
              <a:ln w="1270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771550"/>
            <a:ext cx="3672408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В современном мире</a:t>
            </a:r>
            <a:r>
              <a:rPr lang="ru-RU" sz="1400" dirty="0"/>
              <a:t>, заселённом гаджетами, чтение перестало быть популярным и любимым. </a:t>
            </a:r>
            <a:endParaRPr lang="ru-RU" sz="1400" dirty="0" smtClean="0"/>
          </a:p>
          <a:p>
            <a:r>
              <a:rPr lang="ru-RU" sz="1400" b="1" dirty="0" smtClean="0"/>
              <a:t>Прошли </a:t>
            </a:r>
            <a:r>
              <a:rPr lang="ru-RU" sz="1400" b="1" dirty="0"/>
              <a:t>те времена</a:t>
            </a:r>
            <a:r>
              <a:rPr lang="ru-RU" sz="1400" dirty="0"/>
              <a:t>, когда дети читали с фонариком под одеялом. Однако, среди юного поколения есть любители провести время с бумажным другом. </a:t>
            </a:r>
            <a:endParaRPr lang="ru-RU" sz="1400" dirty="0" smtClean="0"/>
          </a:p>
          <a:p>
            <a:r>
              <a:rPr lang="ru-RU" sz="1400" b="1" dirty="0" smtClean="0"/>
              <a:t>Просто </a:t>
            </a:r>
            <a:r>
              <a:rPr lang="ru-RU" sz="1400" b="1" dirty="0"/>
              <a:t>произведения стали другими</a:t>
            </a:r>
            <a:r>
              <a:rPr lang="ru-RU" sz="1400" dirty="0"/>
              <a:t>, не те, что читали их родители или бабушки, не те, что заставляют читать в школе. Проект направлен на популяризацию детского чтения. </a:t>
            </a:r>
            <a:endParaRPr lang="ru-RU" sz="1400" dirty="0" smtClean="0"/>
          </a:p>
          <a:p>
            <a:r>
              <a:rPr lang="ru-RU" sz="1400" b="1" dirty="0" smtClean="0"/>
              <a:t>Пусть </a:t>
            </a:r>
            <a:r>
              <a:rPr lang="ru-RU" sz="1400" b="1" dirty="0"/>
              <a:t>дети сами </a:t>
            </a:r>
            <a:r>
              <a:rPr lang="ru-RU" sz="1400" dirty="0"/>
              <a:t>поделятся теми книгами и авторами, которые нравятся им, а не навязаны взрослыми. Мероприятие может </a:t>
            </a:r>
            <a:r>
              <a:rPr lang="ru-RU" sz="1400" dirty="0" smtClean="0"/>
              <a:t>быть </a:t>
            </a:r>
            <a:r>
              <a:rPr lang="ru-RU" sz="1400" dirty="0"/>
              <a:t>проведено в формате </a:t>
            </a:r>
            <a:r>
              <a:rPr lang="ru-RU" sz="1400" dirty="0" err="1"/>
              <a:t>буккроссинга</a:t>
            </a:r>
            <a:r>
              <a:rPr lang="ru-RU" sz="1400" dirty="0"/>
              <a:t> - обмена книгами. </a:t>
            </a:r>
            <a:endParaRPr lang="ru-RU" sz="1400" dirty="0" smtClean="0"/>
          </a:p>
          <a:p>
            <a:r>
              <a:rPr lang="ru-RU" sz="1400" b="1" dirty="0" smtClean="0"/>
              <a:t>А </a:t>
            </a:r>
            <a:r>
              <a:rPr lang="ru-RU" sz="1400" b="1" dirty="0"/>
              <a:t>его символом </a:t>
            </a:r>
            <a:r>
              <a:rPr lang="ru-RU" sz="1400" dirty="0"/>
              <a:t>станет изображение книги, как двери в мир фантазий.</a:t>
            </a:r>
          </a:p>
          <a:p>
            <a:endParaRPr lang="ru-RU" sz="1600" dirty="0"/>
          </a:p>
        </p:txBody>
      </p:sp>
      <p:pic>
        <p:nvPicPr>
          <p:cNvPr id="24578" name="Picture 2" descr="https://ustaliy.ru/wp-content/uploads/2020/04/depositphotos_12570127_xl-2015-scale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49"/>
          <a:stretch/>
        </p:blipFill>
        <p:spPr bwMode="auto">
          <a:xfrm>
            <a:off x="4318460" y="3489158"/>
            <a:ext cx="2819277" cy="1483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87890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---W-O-R-K----\2022\08-17 Гильфанова. Клуб Большая перемена\графика\фон-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533A124-3656-A7A3-7CAA-2A2B9414F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99742"/>
            <a:ext cx="1738195" cy="24593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2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611560" y="51470"/>
            <a:ext cx="4968552" cy="52322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27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Дом, дерево, человек</a:t>
            </a:r>
            <a:endParaRPr lang="ru-RU" b="1" spc="50" dirty="0">
              <a:ln w="1270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771550"/>
            <a:ext cx="381642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Маленький принц говорил: "Есть такое твёрдое правило: встал поутру, умылся, привёл себя в порядок - и сразу же приведи в порядок свою планету".</a:t>
            </a:r>
            <a:r>
              <a:rPr lang="ru-RU" sz="1400" dirty="0"/>
              <a:t> </a:t>
            </a:r>
            <a:endParaRPr lang="ru-RU" sz="1400" dirty="0" smtClean="0"/>
          </a:p>
          <a:p>
            <a:r>
              <a:rPr lang="ru-RU" sz="1400" dirty="0" smtClean="0"/>
              <a:t>Да</a:t>
            </a:r>
            <a:r>
              <a:rPr lang="ru-RU" sz="1400" dirty="0"/>
              <a:t>, у маленького принца и планета была маленькая. Но всё же, стоило бы и нам прислушаться к этому правилу. Ведь Земля - наш общий дом. </a:t>
            </a:r>
            <a:endParaRPr lang="ru-RU" sz="1400" dirty="0" smtClean="0"/>
          </a:p>
          <a:p>
            <a:r>
              <a:rPr lang="ru-RU" sz="1400" dirty="0" smtClean="0"/>
              <a:t>Если каждый </a:t>
            </a:r>
            <a:r>
              <a:rPr lang="ru-RU" sz="1400" dirty="0"/>
              <a:t>житель земли посадит одно дерево </a:t>
            </a:r>
            <a:r>
              <a:rPr lang="ru-RU" sz="1400" dirty="0" smtClean="0"/>
              <a:t>- у </a:t>
            </a:r>
            <a:r>
              <a:rPr lang="ru-RU" sz="1400" dirty="0"/>
              <a:t>нас будет лес в почти восемь миллиардов деревьев.</a:t>
            </a:r>
          </a:p>
          <a:p>
            <a:r>
              <a:rPr lang="ru-RU" sz="1400" b="1" dirty="0"/>
              <a:t>Суть проекта </a:t>
            </a:r>
            <a:r>
              <a:rPr lang="ru-RU" sz="1400" dirty="0"/>
              <a:t>в систематической уборке популярных мест отдыха: берегов озёр, рек, парков и скверов. В акциях но уборке могут участвовать все желающие. Необходимо дать им максимальную огласку через СМИ и социальные сети. Привлекать детей и подростков. </a:t>
            </a:r>
            <a:r>
              <a:rPr lang="ru-RU" sz="1400" dirty="0" smtClean="0"/>
              <a:t>Человек</a:t>
            </a:r>
            <a:r>
              <a:rPr lang="ru-RU" sz="1400" dirty="0"/>
              <a:t>, который убирает мусор, никогда не станет его бросать.</a:t>
            </a:r>
          </a:p>
          <a:p>
            <a:endParaRPr lang="ru-RU" sz="1400" dirty="0"/>
          </a:p>
        </p:txBody>
      </p:sp>
      <p:pic>
        <p:nvPicPr>
          <p:cNvPr id="27650" name="Picture 2" descr="https://avatars.mds.yandex.net/i?id=3343b0489ae2a7ef034abdd8a6c69f98_l-5433873-images-thumbs&amp;ref=rim&amp;n=13&amp;w=1080&amp;h=84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78"/>
          <a:stretch/>
        </p:blipFill>
        <p:spPr bwMode="auto">
          <a:xfrm>
            <a:off x="4427984" y="3436219"/>
            <a:ext cx="2600564" cy="1522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39830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---W-O-R-K----\2022\08-17 Гильфанова. Клуб Большая перемена\графика\фон-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533A124-3656-A7A3-7CAA-2A2B9414F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99742"/>
            <a:ext cx="1738195" cy="24593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2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611560" y="51470"/>
            <a:ext cx="4968552" cy="95410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27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Багульник, доска, </a:t>
            </a:r>
            <a:br>
              <a:rPr lang="ru-RU" sz="2800" b="1" spc="50" dirty="0" smtClean="0">
                <a:ln w="127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800" b="1" spc="50" dirty="0" smtClean="0">
                <a:ln w="127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слово «береги»</a:t>
            </a:r>
            <a:endParaRPr lang="ru-RU" b="1" spc="50" dirty="0">
              <a:ln w="1270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131590"/>
            <a:ext cx="3600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Рододендрон </a:t>
            </a:r>
            <a:r>
              <a:rPr lang="ru-RU" sz="1400" b="1" dirty="0" err="1"/>
              <a:t>даурский</a:t>
            </a:r>
            <a:r>
              <a:rPr lang="ru-RU" sz="1400" b="1" dirty="0"/>
              <a:t> или багульник </a:t>
            </a:r>
            <a:r>
              <a:rPr lang="ru-RU" sz="1400" dirty="0" smtClean="0"/>
              <a:t>– </a:t>
            </a:r>
          </a:p>
          <a:p>
            <a:r>
              <a:rPr lang="ru-RU" sz="1400" dirty="0" smtClean="0"/>
              <a:t>очень </a:t>
            </a:r>
            <a:r>
              <a:rPr lang="ru-RU" sz="1400" dirty="0"/>
              <a:t>красиво цветущее растение, гордость забайкальцев. </a:t>
            </a:r>
            <a:endParaRPr lang="ru-RU" sz="1400" dirty="0" smtClean="0"/>
          </a:p>
          <a:p>
            <a:endParaRPr lang="ru-RU" sz="1050" dirty="0"/>
          </a:p>
          <a:p>
            <a:r>
              <a:rPr lang="ru-RU" sz="1400" b="1" dirty="0" smtClean="0"/>
              <a:t>Рододендрон</a:t>
            </a:r>
            <a:r>
              <a:rPr lang="ru-RU" sz="1400" dirty="0" smtClean="0"/>
              <a:t> </a:t>
            </a:r>
            <a:r>
              <a:rPr lang="ru-RU" sz="1400" dirty="0"/>
              <a:t>обладает </a:t>
            </a:r>
            <a:r>
              <a:rPr lang="ru-RU" sz="1400" dirty="0" smtClean="0"/>
              <a:t>многими         полезными свойствами - лекарственными</a:t>
            </a:r>
            <a:r>
              <a:rPr lang="ru-RU" sz="1400" dirty="0"/>
              <a:t>,</a:t>
            </a:r>
          </a:p>
          <a:p>
            <a:r>
              <a:rPr lang="ru-RU" sz="1400" dirty="0"/>
              <a:t>дубильными, </a:t>
            </a:r>
            <a:r>
              <a:rPr lang="ru-RU" sz="1400" dirty="0" smtClean="0"/>
              <a:t>эфирно-масличными,  почвозащитными</a:t>
            </a:r>
            <a:r>
              <a:rPr lang="ru-RU" sz="1400" dirty="0"/>
              <a:t>, водорегулирующими.</a:t>
            </a:r>
          </a:p>
        </p:txBody>
      </p:sp>
      <p:pic>
        <p:nvPicPr>
          <p:cNvPr id="28674" name="Picture 2" descr="https://stroy-podskazka.ru/images/article/orig/2019/03/rododendron-daurskij-kak-vyglyadit-gde-rastet-i-kak-uhazhivat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76436"/>
            <a:ext cx="2664296" cy="17684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75100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---W-O-R-K----\2022\08-17 Гильфанова. Клуб Большая перемена\графика\фон-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Объект 4">
            <a:extLst>
              <a:ext uri="{FF2B5EF4-FFF2-40B4-BE49-F238E27FC236}">
                <a16:creationId xmlns="" xmlns:a16="http://schemas.microsoft.com/office/drawing/2014/main" id="{CD348D56-C0E8-9243-08BF-7230D565A6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881" y="123478"/>
            <a:ext cx="6923607" cy="4896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080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---W-O-R-K----\2022\08-17 Гильфанова. Клуб Большая перемена\графика\фон-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533A124-3656-A7A3-7CAA-2A2B9414F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99742"/>
            <a:ext cx="1738195" cy="24593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2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611560" y="51470"/>
            <a:ext cx="4968552" cy="95410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27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Багульник, доска, </a:t>
            </a:r>
            <a:br>
              <a:rPr lang="ru-RU" sz="2800" b="1" spc="50" dirty="0" smtClean="0">
                <a:ln w="127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800" b="1" spc="50" dirty="0" smtClean="0">
                <a:ln w="127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слово «береги»</a:t>
            </a:r>
            <a:endParaRPr lang="ru-RU" b="1" spc="50" dirty="0">
              <a:ln w="1270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340158"/>
            <a:ext cx="3816424" cy="3701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Среди рододендронов встречаются медоносы. Однако самая большая ценность рододендрона в его высокой декоративности. </a:t>
            </a:r>
            <a:endParaRPr lang="ru-RU" sz="1400" dirty="0" smtClean="0"/>
          </a:p>
          <a:p>
            <a:endParaRPr lang="ru-RU" sz="900" dirty="0"/>
          </a:p>
          <a:p>
            <a:r>
              <a:rPr lang="ru-RU" sz="1400" dirty="0" smtClean="0"/>
              <a:t>Очень </a:t>
            </a:r>
            <a:r>
              <a:rPr lang="ru-RU" sz="1400" dirty="0"/>
              <a:t>часто его рвут на букеты, выкапывают для посадки на приусадебных участках, ветви продаются зимой для выгонки под названием «багульник». Из-за хищнического истребления растение нуждается в охране и бережном отношении</a:t>
            </a:r>
            <a:r>
              <a:rPr lang="ru-RU" sz="1400" dirty="0" smtClean="0"/>
              <a:t>.</a:t>
            </a:r>
          </a:p>
          <a:p>
            <a:endParaRPr lang="ru-RU" sz="1050" dirty="0"/>
          </a:p>
          <a:p>
            <a:r>
              <a:rPr lang="ru-RU" sz="1400" b="1" dirty="0"/>
              <a:t>Создание сада-питомника </a:t>
            </a:r>
            <a:r>
              <a:rPr lang="ru-RU" sz="1400" dirty="0"/>
              <a:t>и одновременная пропаганда бережного отношения к природным порослям багульника помогут решить эту проблему. Сад-питомник может продавать саженцы этого растения, букеты, ветки, листья, эфирное масло и т. д.</a:t>
            </a:r>
          </a:p>
        </p:txBody>
      </p:sp>
      <p:pic>
        <p:nvPicPr>
          <p:cNvPr id="28674" name="Picture 2" descr="https://stroy-podskazka.ru/images/article/orig/2019/03/rododendron-daurskij-kak-vyglyadit-gde-rastet-i-kak-uhazhivat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190665"/>
            <a:ext cx="2664296" cy="17684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6870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---W-O-R-K----\2022\08-17 Гильфанова. Клуб Большая перемена\графика\фон-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533A124-3656-A7A3-7CAA-2A2B9414F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99742"/>
            <a:ext cx="1738195" cy="24593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2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611560" y="51470"/>
            <a:ext cx="4968552" cy="120032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27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Лист бумаги, </a:t>
            </a:r>
            <a:br>
              <a:rPr lang="ru-RU" sz="2400" b="1" spc="50" dirty="0" smtClean="0">
                <a:ln w="127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spc="50" dirty="0" smtClean="0">
                <a:ln w="127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мягкая игрушка, </a:t>
            </a:r>
            <a:br>
              <a:rPr lang="ru-RU" sz="2400" b="1" spc="50" dirty="0" smtClean="0">
                <a:ln w="127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spc="50" dirty="0" smtClean="0">
                <a:ln w="127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мыльные пузыри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851670"/>
            <a:ext cx="3384376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Тарбаган </a:t>
            </a:r>
            <a:r>
              <a:rPr lang="ru-RU" sz="1400" b="1" dirty="0" smtClean="0"/>
              <a:t>(</a:t>
            </a:r>
            <a:r>
              <a:rPr lang="ru-RU" sz="1400" b="1" dirty="0"/>
              <a:t>монгольский </a:t>
            </a:r>
            <a:r>
              <a:rPr lang="ru-RU" sz="1400" b="1" dirty="0" smtClean="0"/>
              <a:t>сурок</a:t>
            </a:r>
            <a:r>
              <a:rPr lang="ru-RU" sz="1400" b="1" dirty="0"/>
              <a:t>)</a:t>
            </a:r>
          </a:p>
          <a:p>
            <a:r>
              <a:rPr lang="ru-RU" sz="1400" dirty="0"/>
              <a:t>исчезающий вид, живущий в степях</a:t>
            </a:r>
          </a:p>
          <a:p>
            <a:r>
              <a:rPr lang="ru-RU" sz="1400" dirty="0"/>
              <a:t>Забайкалья</a:t>
            </a:r>
            <a:r>
              <a:rPr lang="ru-RU" sz="1400" dirty="0" smtClean="0"/>
              <a:t>.</a:t>
            </a:r>
          </a:p>
          <a:p>
            <a:endParaRPr lang="ru-RU" sz="1100" dirty="0"/>
          </a:p>
          <a:p>
            <a:r>
              <a:rPr lang="ru-RU" sz="1400" dirty="0"/>
              <a:t>Браконьерская </a:t>
            </a:r>
            <a:r>
              <a:rPr lang="ru-RU" sz="1400" dirty="0" smtClean="0"/>
              <a:t>охота на сурка</a:t>
            </a:r>
            <a:endParaRPr lang="ru-RU" sz="1400" dirty="0"/>
          </a:p>
          <a:p>
            <a:r>
              <a:rPr lang="ru-RU" sz="1400" dirty="0"/>
              <a:t>обусловлена тем, что его жир и даже</a:t>
            </a:r>
          </a:p>
          <a:p>
            <a:r>
              <a:rPr lang="ru-RU" sz="1400" dirty="0"/>
              <a:t>желчь тарбагана используется в разных</a:t>
            </a:r>
          </a:p>
          <a:p>
            <a:r>
              <a:rPr lang="ru-RU" sz="1400" dirty="0"/>
              <a:t>целях. </a:t>
            </a:r>
            <a:r>
              <a:rPr lang="ru-RU" sz="1400" dirty="0" smtClean="0"/>
              <a:t>Жир перетапливают и </a:t>
            </a:r>
            <a:r>
              <a:rPr lang="ru-RU" sz="1400" dirty="0"/>
              <a:t>используют, как источник насыщенных жиров.</a:t>
            </a:r>
          </a:p>
          <a:p>
            <a:r>
              <a:rPr lang="ru-RU" sz="1400" dirty="0"/>
              <a:t>Желчь подходит для приготовления различных лечебных средств.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В народной </a:t>
            </a:r>
            <a:r>
              <a:rPr lang="ru-RU" sz="1400" dirty="0"/>
              <a:t>медицине есть множество рецептов.</a:t>
            </a:r>
          </a:p>
          <a:p>
            <a:endParaRPr lang="ru-RU" sz="1400" dirty="0"/>
          </a:p>
        </p:txBody>
      </p:sp>
      <p:pic>
        <p:nvPicPr>
          <p:cNvPr id="29698" name="Picture 2" descr="http://zabavniks.com/wp-content/uploads/tarbagan_14_010752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9952" y="3108816"/>
            <a:ext cx="2774026" cy="1850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01660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---W-O-R-K----\2022\08-17 Гильфанова. Клуб Большая перемена\графика\фон-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533A124-3656-A7A3-7CAA-2A2B9414F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99742"/>
            <a:ext cx="1738195" cy="24593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2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611560" y="51470"/>
            <a:ext cx="4968552" cy="120032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27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Лист бумаги, </a:t>
            </a:r>
            <a:br>
              <a:rPr lang="ru-RU" sz="2400" b="1" spc="50" dirty="0" smtClean="0">
                <a:ln w="127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spc="50" dirty="0" smtClean="0">
                <a:ln w="127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мягкая игрушка, </a:t>
            </a:r>
            <a:br>
              <a:rPr lang="ru-RU" sz="2400" b="1" spc="50" dirty="0" smtClean="0">
                <a:ln w="127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spc="50" dirty="0" smtClean="0">
                <a:ln w="1270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мыльные пузыри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347614"/>
            <a:ext cx="36004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качестве первоочередных мер по охране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и </a:t>
            </a:r>
            <a:r>
              <a:rPr lang="ru-RU" sz="1400" dirty="0"/>
              <a:t>восстановлению популяций тарбагана в России необходимы организация сети специализированных заказников и </a:t>
            </a:r>
            <a:r>
              <a:rPr lang="ru-RU" sz="1400" dirty="0" err="1"/>
              <a:t>реинтродукция</a:t>
            </a:r>
            <a:r>
              <a:rPr lang="ru-RU" sz="1400" dirty="0"/>
              <a:t> с использованием наиболее благополучных поселений в качестве доноров.</a:t>
            </a:r>
          </a:p>
          <a:p>
            <a:r>
              <a:rPr lang="ru-RU" sz="1400" dirty="0"/>
              <a:t>Волонтёры, имея небольшой набор подручных средств, таких, как листы бумаги, мыльные пузыри, мягкие игрушки собственного изготовления, мел, краски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и </a:t>
            </a:r>
            <a:r>
              <a:rPr lang="ru-RU" sz="1400" dirty="0"/>
              <a:t>т. д., могут проводить в местах массового посещения (парки, площади) развлекательные мероприятия для детей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за </a:t>
            </a:r>
            <a:r>
              <a:rPr lang="ru-RU" sz="1400" dirty="0" err="1"/>
              <a:t>донейшен</a:t>
            </a:r>
            <a:r>
              <a:rPr lang="ru-RU" sz="1400" dirty="0"/>
              <a:t>. А полученные средства направить в фонд помощи тарбаганам.</a:t>
            </a:r>
          </a:p>
          <a:p>
            <a:endParaRPr lang="ru-RU" sz="1400" dirty="0"/>
          </a:p>
        </p:txBody>
      </p:sp>
      <p:pic>
        <p:nvPicPr>
          <p:cNvPr id="29698" name="Picture 2" descr="http://zabavniks.com/wp-content/uploads/tarbagan_14_010752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9952" y="3108816"/>
            <a:ext cx="2774026" cy="1850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57120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:\---W-O-R-K----\2022\08-17 Гильфанова. Клуб Большая перемена\графика\фон-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="" xmlns:a16="http://schemas.microsoft.com/office/drawing/2014/main" id="{FC22892A-80F6-E71F-FFD9-6986EDDFC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610" y="123478"/>
            <a:ext cx="1957440" cy="2769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611560" y="147132"/>
            <a:ext cx="4572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Задание: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Под весёлую и динамичную музыку придумать движения и выполнить их </a:t>
            </a:r>
          </a:p>
        </p:txBody>
      </p:sp>
      <p:pic>
        <p:nvPicPr>
          <p:cNvPr id="31748" name="Picture 4" descr="https://mk.mrgcdn.ru/2329c50517ea90b1ffda1677d6af1ed7_w720_h5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9662"/>
            <a:ext cx="3360372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77725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:\---W-O-R-K----\2022\08-17 Гильфанова. Клуб Большая перемена\графика\фон-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="" xmlns:a16="http://schemas.microsoft.com/office/drawing/2014/main" id="{FC22892A-80F6-E71F-FFD9-6986EDDFC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610" y="123478"/>
            <a:ext cx="1957440" cy="2769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611560" y="131892"/>
            <a:ext cx="6192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«Эмоциональная </a:t>
            </a:r>
            <a:r>
              <a:rPr lang="ru-RU" sz="3200" b="1" dirty="0" err="1" smtClean="0">
                <a:solidFill>
                  <a:schemeClr val="accent6">
                    <a:lumMod val="50000"/>
                  </a:schemeClr>
                </a:solidFill>
              </a:rPr>
              <a:t>физминутка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77155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включить музыку </a:t>
            </a:r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и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сделать несколько движений с эмоциями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5988" y="1707654"/>
            <a:ext cx="5656212" cy="351544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196947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Мы </a:t>
            </a:r>
            <a:r>
              <a:rPr lang="ru-RU" b="1" dirty="0" smtClean="0"/>
              <a:t>предлагаем </a:t>
            </a:r>
            <a:r>
              <a:rPr lang="ru-RU" b="1" dirty="0"/>
              <a:t>вам </a:t>
            </a:r>
            <a:r>
              <a:rPr lang="ru-RU" b="1" dirty="0" smtClean="0"/>
              <a:t>сделать </a:t>
            </a:r>
            <a:r>
              <a:rPr lang="ru-RU" b="1" dirty="0"/>
              <a:t>передышку – необычную </a:t>
            </a:r>
            <a:r>
              <a:rPr lang="ru-RU" b="1" dirty="0" err="1"/>
              <a:t>физминутку</a:t>
            </a:r>
            <a:r>
              <a:rPr lang="ru-RU" b="1" dirty="0"/>
              <a:t>. </a:t>
            </a:r>
            <a:endParaRPr lang="ru-RU" b="1" dirty="0" smtClean="0"/>
          </a:p>
          <a:p>
            <a:endParaRPr lang="ru-RU" b="1" dirty="0"/>
          </a:p>
          <a:p>
            <a:r>
              <a:rPr lang="ru-RU" b="1" dirty="0" smtClean="0"/>
              <a:t>Сейчас </a:t>
            </a:r>
            <a:r>
              <a:rPr lang="ru-RU" b="1" dirty="0"/>
              <a:t>включится музыка со словами,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вы </a:t>
            </a:r>
            <a:r>
              <a:rPr lang="ru-RU" b="1" dirty="0"/>
              <a:t>выполняете разные необычные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и </a:t>
            </a:r>
            <a:r>
              <a:rPr lang="ru-RU" b="1" dirty="0"/>
              <a:t>интересные движения. </a:t>
            </a:r>
            <a:endParaRPr lang="ru-RU" b="1" dirty="0" smtClean="0"/>
          </a:p>
          <a:p>
            <a:endParaRPr lang="ru-RU" b="1" dirty="0"/>
          </a:p>
          <a:p>
            <a:r>
              <a:rPr lang="ru-RU" b="1" dirty="0" smtClean="0"/>
              <a:t>Лучше </a:t>
            </a:r>
            <a:r>
              <a:rPr lang="ru-RU" b="1" dirty="0"/>
              <a:t>без повторений.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5859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:\---W-O-R-K----\2022\08-17 Гильфанова. Клуб Большая перемена\графика\фон-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="" xmlns:a16="http://schemas.microsoft.com/office/drawing/2014/main" id="{FC22892A-80F6-E71F-FFD9-6986EDDFC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610" y="123478"/>
            <a:ext cx="1957440" cy="2769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611560" y="131892"/>
            <a:ext cx="6192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«Эмоциональная </a:t>
            </a:r>
            <a:r>
              <a:rPr lang="ru-RU" sz="3200" b="1" dirty="0" err="1" smtClean="0">
                <a:solidFill>
                  <a:schemeClr val="accent6">
                    <a:lumMod val="50000"/>
                  </a:schemeClr>
                </a:solidFill>
              </a:rPr>
              <a:t>физминутка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771550"/>
            <a:ext cx="56166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Не зря называется </a:t>
            </a:r>
            <a:r>
              <a:rPr lang="ru-RU" b="1" dirty="0" err="1"/>
              <a:t>физминутка</a:t>
            </a:r>
            <a:r>
              <a:rPr lang="ru-RU" b="1" dirty="0"/>
              <a:t> эмоциональной</a:t>
            </a:r>
            <a:r>
              <a:rPr lang="ru-RU" b="1" dirty="0" smtClean="0"/>
              <a:t>.</a:t>
            </a:r>
          </a:p>
          <a:p>
            <a:endParaRPr lang="ru-RU" dirty="0" smtClean="0"/>
          </a:p>
          <a:p>
            <a:r>
              <a:rPr lang="ru-RU" b="1" dirty="0" smtClean="0"/>
              <a:t>Слушайте </a:t>
            </a:r>
            <a:r>
              <a:rPr lang="ru-RU" b="1" dirty="0"/>
              <a:t>меня: </a:t>
            </a:r>
            <a:r>
              <a:rPr lang="ru-RU" b="1" dirty="0" smtClean="0"/>
              <a:t>изобразите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5988" y="1707654"/>
            <a:ext cx="5656212" cy="351544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185167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неподдельную радость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098" name="Picture 2" descr="https://www.sunhome.ru/i/foto/207/hitrost.or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80" y="2545452"/>
            <a:ext cx="3222621" cy="2303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49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:\---W-O-R-K----\2022\08-17 Гильфанова. Клуб Большая перемена\графика\фон-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="" xmlns:a16="http://schemas.microsoft.com/office/drawing/2014/main" id="{FC22892A-80F6-E71F-FFD9-6986EDDFC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610" y="123478"/>
            <a:ext cx="1957440" cy="2769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611560" y="131892"/>
            <a:ext cx="6192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«Эмоциональная </a:t>
            </a:r>
            <a:r>
              <a:rPr lang="ru-RU" sz="3200" b="1" dirty="0" err="1" smtClean="0">
                <a:solidFill>
                  <a:schemeClr val="accent6">
                    <a:lumMod val="50000"/>
                  </a:schemeClr>
                </a:solidFill>
              </a:rPr>
              <a:t>физминутка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771550"/>
            <a:ext cx="56166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Не зря называется </a:t>
            </a:r>
            <a:r>
              <a:rPr lang="ru-RU" b="1" dirty="0" err="1"/>
              <a:t>физминутка</a:t>
            </a:r>
            <a:r>
              <a:rPr lang="ru-RU" b="1" dirty="0"/>
              <a:t> эмоциональной</a:t>
            </a:r>
            <a:r>
              <a:rPr lang="ru-RU" b="1" dirty="0" smtClean="0"/>
              <a:t>.</a:t>
            </a:r>
          </a:p>
          <a:p>
            <a:endParaRPr lang="ru-RU" dirty="0" smtClean="0"/>
          </a:p>
          <a:p>
            <a:r>
              <a:rPr lang="ru-RU" b="1" dirty="0" smtClean="0"/>
              <a:t>Слушайте </a:t>
            </a:r>
            <a:r>
              <a:rPr lang="ru-RU" b="1" dirty="0"/>
              <a:t>меня: </a:t>
            </a:r>
            <a:r>
              <a:rPr lang="ru-RU" b="1" dirty="0" smtClean="0"/>
              <a:t>изобразите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5988" y="1707654"/>
            <a:ext cx="5656212" cy="351544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185167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«зеленую» тоску</a:t>
            </a:r>
          </a:p>
        </p:txBody>
      </p:sp>
      <p:pic>
        <p:nvPicPr>
          <p:cNvPr id="5122" name="Picture 2" descr="https://pp.userapi.com/R7PPR3pfIRAwGbgtEH1mEnbuMtKae3JuxPS1Aw/EmLhVsYb1B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7" b="20379"/>
          <a:stretch/>
        </p:blipFill>
        <p:spPr bwMode="auto">
          <a:xfrm>
            <a:off x="1259632" y="2545451"/>
            <a:ext cx="2592288" cy="2303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65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:\---W-O-R-K----\2022\08-17 Гильфанова. Клуб Большая перемена\графика\фон-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="" xmlns:a16="http://schemas.microsoft.com/office/drawing/2014/main" id="{FC22892A-80F6-E71F-FFD9-6986EDDFC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610" y="123478"/>
            <a:ext cx="1957440" cy="2769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611560" y="131892"/>
            <a:ext cx="6192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«Эмоциональная </a:t>
            </a:r>
            <a:r>
              <a:rPr lang="ru-RU" sz="3200" b="1" dirty="0" err="1" smtClean="0">
                <a:solidFill>
                  <a:schemeClr val="accent6">
                    <a:lumMod val="50000"/>
                  </a:schemeClr>
                </a:solidFill>
              </a:rPr>
              <a:t>физминутка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771550"/>
            <a:ext cx="56166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Не зря называется </a:t>
            </a:r>
            <a:r>
              <a:rPr lang="ru-RU" b="1" dirty="0" err="1"/>
              <a:t>физминутка</a:t>
            </a:r>
            <a:r>
              <a:rPr lang="ru-RU" b="1" dirty="0"/>
              <a:t> эмоциональной</a:t>
            </a:r>
            <a:r>
              <a:rPr lang="ru-RU" b="1" dirty="0" smtClean="0"/>
              <a:t>.</a:t>
            </a:r>
          </a:p>
          <a:p>
            <a:endParaRPr lang="ru-RU" dirty="0" smtClean="0"/>
          </a:p>
          <a:p>
            <a:r>
              <a:rPr lang="ru-RU" b="1" dirty="0" smtClean="0"/>
              <a:t>Слушайте </a:t>
            </a:r>
            <a:r>
              <a:rPr lang="ru-RU" b="1" dirty="0"/>
              <a:t>меня: </a:t>
            </a:r>
            <a:r>
              <a:rPr lang="ru-RU" b="1" dirty="0" smtClean="0"/>
              <a:t>изобразите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5988" y="1707654"/>
            <a:ext cx="5656212" cy="351544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185167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сильное огорчение</a:t>
            </a:r>
          </a:p>
        </p:txBody>
      </p:sp>
      <p:pic>
        <p:nvPicPr>
          <p:cNvPr id="5122" name="Picture 2" descr="https://pp.userapi.com/R7PPR3pfIRAwGbgtEH1mEnbuMtKae3JuxPS1Aw/EmLhVsYb1B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7" b="20379"/>
          <a:stretch/>
        </p:blipFill>
        <p:spPr bwMode="auto">
          <a:xfrm>
            <a:off x="1259632" y="2545451"/>
            <a:ext cx="2592288" cy="2303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ic.pics.livejournal.com/redmay14/86487368/124889/124889_origina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" r="2271" b="10018"/>
          <a:stretch/>
        </p:blipFill>
        <p:spPr bwMode="auto">
          <a:xfrm>
            <a:off x="899592" y="2547792"/>
            <a:ext cx="3283788" cy="230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79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:\---W-O-R-K----\2022\08-17 Гильфанова. Клуб Большая перемена\графика\фон-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="" xmlns:a16="http://schemas.microsoft.com/office/drawing/2014/main" id="{FC22892A-80F6-E71F-FFD9-6986EDDFC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610" y="123478"/>
            <a:ext cx="1957440" cy="2769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611560" y="131892"/>
            <a:ext cx="6192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«Эмоциональная </a:t>
            </a:r>
            <a:r>
              <a:rPr lang="ru-RU" sz="3200" b="1" dirty="0" err="1" smtClean="0">
                <a:solidFill>
                  <a:schemeClr val="accent6">
                    <a:lumMod val="50000"/>
                  </a:schemeClr>
                </a:solidFill>
              </a:rPr>
              <a:t>физминутка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771550"/>
            <a:ext cx="56166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Не зря называется </a:t>
            </a:r>
            <a:r>
              <a:rPr lang="ru-RU" b="1" dirty="0" err="1"/>
              <a:t>физминутка</a:t>
            </a:r>
            <a:r>
              <a:rPr lang="ru-RU" b="1" dirty="0"/>
              <a:t> эмоциональной</a:t>
            </a:r>
            <a:r>
              <a:rPr lang="ru-RU" b="1" dirty="0" smtClean="0"/>
              <a:t>.</a:t>
            </a:r>
          </a:p>
          <a:p>
            <a:endParaRPr lang="ru-RU" dirty="0" smtClean="0"/>
          </a:p>
          <a:p>
            <a:r>
              <a:rPr lang="ru-RU" b="1" dirty="0" smtClean="0"/>
              <a:t>Слушайте </a:t>
            </a:r>
            <a:r>
              <a:rPr lang="ru-RU" b="1" dirty="0"/>
              <a:t>меня: </a:t>
            </a:r>
            <a:r>
              <a:rPr lang="ru-RU" b="1" dirty="0" smtClean="0"/>
              <a:t>изобразите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5988" y="1707654"/>
            <a:ext cx="5656212" cy="351544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185167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щенячий восторг</a:t>
            </a:r>
          </a:p>
        </p:txBody>
      </p:sp>
      <p:pic>
        <p:nvPicPr>
          <p:cNvPr id="5122" name="Picture 2" descr="https://pp.userapi.com/R7PPR3pfIRAwGbgtEH1mEnbuMtKae3JuxPS1Aw/EmLhVsYb1B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7" b="20379"/>
          <a:stretch/>
        </p:blipFill>
        <p:spPr bwMode="auto">
          <a:xfrm>
            <a:off x="1259632" y="2545451"/>
            <a:ext cx="2592288" cy="2303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otkritkis.com/wp-content/uploads/2022/02/main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65" y="2547792"/>
            <a:ext cx="3471680" cy="2301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17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:\---W-O-R-K----\2022\08-17 Гильфанова. Клуб Большая перемена\графика\фон-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="" xmlns:a16="http://schemas.microsoft.com/office/drawing/2014/main" id="{FC22892A-80F6-E71F-FFD9-6986EDDFC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610" y="123478"/>
            <a:ext cx="1957440" cy="2769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611560" y="131892"/>
            <a:ext cx="6192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«Эмоциональная </a:t>
            </a:r>
            <a:r>
              <a:rPr lang="ru-RU" sz="3200" b="1" dirty="0" err="1" smtClean="0">
                <a:solidFill>
                  <a:schemeClr val="accent6">
                    <a:lumMod val="50000"/>
                  </a:schemeClr>
                </a:solidFill>
              </a:rPr>
              <a:t>физминутка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771550"/>
            <a:ext cx="56166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Не зря называется </a:t>
            </a:r>
            <a:r>
              <a:rPr lang="ru-RU" b="1" dirty="0" err="1"/>
              <a:t>физминутка</a:t>
            </a:r>
            <a:r>
              <a:rPr lang="ru-RU" b="1" dirty="0"/>
              <a:t> эмоциональной</a:t>
            </a:r>
            <a:r>
              <a:rPr lang="ru-RU" b="1" dirty="0" smtClean="0"/>
              <a:t>.</a:t>
            </a:r>
          </a:p>
          <a:p>
            <a:endParaRPr lang="ru-RU" dirty="0" smtClean="0"/>
          </a:p>
          <a:p>
            <a:r>
              <a:rPr lang="ru-RU" b="1" dirty="0" smtClean="0"/>
              <a:t>Слушайте </a:t>
            </a:r>
            <a:r>
              <a:rPr lang="ru-RU" b="1" dirty="0"/>
              <a:t>меня: </a:t>
            </a:r>
            <a:r>
              <a:rPr lang="ru-RU" b="1" dirty="0" smtClean="0"/>
              <a:t>изобразите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5988" y="1707654"/>
            <a:ext cx="5656212" cy="351544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185167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неподражаемое восхищение</a:t>
            </a:r>
          </a:p>
        </p:txBody>
      </p:sp>
      <p:pic>
        <p:nvPicPr>
          <p:cNvPr id="5122" name="Picture 2" descr="https://pp.userapi.com/R7PPR3pfIRAwGbgtEH1mEnbuMtKae3JuxPS1Aw/EmLhVsYb1B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7" b="20379"/>
          <a:stretch/>
        </p:blipFill>
        <p:spPr bwMode="auto">
          <a:xfrm>
            <a:off x="1259632" y="2545451"/>
            <a:ext cx="2592288" cy="2303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www.bobrlife.by/wp-content/uploads/2020/02/origin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65" y="2513628"/>
            <a:ext cx="3471679" cy="2335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30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---W-O-R-K----\2022\08-17 Гильфанова. Клуб Большая перемена\графика\фон-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4">
            <a:extLst>
              <a:ext uri="{FF2B5EF4-FFF2-40B4-BE49-F238E27FC236}">
                <a16:creationId xmlns="" xmlns:a16="http://schemas.microsoft.com/office/drawing/2014/main" id="{3A70B658-3F8B-A719-E805-819AC60F19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41" y="101379"/>
            <a:ext cx="6954855" cy="49186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362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:\---W-O-R-K----\2022\08-17 Гильфанова. Клуб Большая перемена\графика\фон-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="" xmlns:a16="http://schemas.microsoft.com/office/drawing/2014/main" id="{FC22892A-80F6-E71F-FFD9-6986EDDFC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610" y="123478"/>
            <a:ext cx="1957440" cy="2769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611560" y="131892"/>
            <a:ext cx="6192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«Эмоциональная </a:t>
            </a:r>
            <a:r>
              <a:rPr lang="ru-RU" sz="3200" b="1" dirty="0" err="1" smtClean="0">
                <a:solidFill>
                  <a:schemeClr val="accent6">
                    <a:lumMod val="50000"/>
                  </a:schemeClr>
                </a:solidFill>
              </a:rPr>
              <a:t>физминутка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771550"/>
            <a:ext cx="56166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Не зря называется </a:t>
            </a:r>
            <a:r>
              <a:rPr lang="ru-RU" b="1" dirty="0" err="1"/>
              <a:t>физминутка</a:t>
            </a:r>
            <a:r>
              <a:rPr lang="ru-RU" b="1" dirty="0"/>
              <a:t> эмоциональной</a:t>
            </a:r>
            <a:r>
              <a:rPr lang="ru-RU" b="1" dirty="0" smtClean="0"/>
              <a:t>.</a:t>
            </a:r>
          </a:p>
          <a:p>
            <a:endParaRPr lang="ru-RU" dirty="0" smtClean="0"/>
          </a:p>
          <a:p>
            <a:r>
              <a:rPr lang="ru-RU" b="1" dirty="0" smtClean="0"/>
              <a:t>Слушайте </a:t>
            </a:r>
            <a:r>
              <a:rPr lang="ru-RU" b="1" dirty="0"/>
              <a:t>меня: </a:t>
            </a:r>
            <a:r>
              <a:rPr lang="ru-RU" b="1" dirty="0" smtClean="0"/>
              <a:t>изобразите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5988" y="1707654"/>
            <a:ext cx="5656212" cy="351544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185167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лютую ненависть</a:t>
            </a:r>
          </a:p>
        </p:txBody>
      </p:sp>
      <p:pic>
        <p:nvPicPr>
          <p:cNvPr id="5122" name="Picture 2" descr="https://pp.userapi.com/R7PPR3pfIRAwGbgtEH1mEnbuMtKae3JuxPS1Aw/EmLhVsYb1B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7" b="20379"/>
          <a:stretch/>
        </p:blipFill>
        <p:spPr bwMode="auto">
          <a:xfrm>
            <a:off x="1259632" y="2545451"/>
            <a:ext cx="2592288" cy="2303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s00.yaplakal.com/pics/pics_original/6/3/1/144881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65" y="2553960"/>
            <a:ext cx="3158479" cy="2295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33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:\---W-O-R-K----\2022\08-17 Гильфанова. Клуб Большая перемена\графика\фон-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="" xmlns:a16="http://schemas.microsoft.com/office/drawing/2014/main" id="{FC22892A-80F6-E71F-FFD9-6986EDDFC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610" y="123478"/>
            <a:ext cx="1957440" cy="2769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611560" y="131892"/>
            <a:ext cx="6192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«Эмоциональная </a:t>
            </a:r>
            <a:r>
              <a:rPr lang="ru-RU" sz="3200" b="1" dirty="0" err="1" smtClean="0">
                <a:solidFill>
                  <a:schemeClr val="accent6">
                    <a:lumMod val="50000"/>
                  </a:schemeClr>
                </a:solidFill>
              </a:rPr>
              <a:t>физминутка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771550"/>
            <a:ext cx="56166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Не зря называется </a:t>
            </a:r>
            <a:r>
              <a:rPr lang="ru-RU" b="1" dirty="0" err="1"/>
              <a:t>физминутка</a:t>
            </a:r>
            <a:r>
              <a:rPr lang="ru-RU" b="1" dirty="0"/>
              <a:t> эмоциональной</a:t>
            </a:r>
            <a:r>
              <a:rPr lang="ru-RU" b="1" dirty="0" smtClean="0"/>
              <a:t>.</a:t>
            </a:r>
          </a:p>
          <a:p>
            <a:endParaRPr lang="ru-RU" dirty="0" smtClean="0"/>
          </a:p>
          <a:p>
            <a:r>
              <a:rPr lang="ru-RU" b="1" dirty="0" smtClean="0"/>
              <a:t>Слушайте </a:t>
            </a:r>
            <a:r>
              <a:rPr lang="ru-RU" b="1" dirty="0"/>
              <a:t>меня: </a:t>
            </a:r>
            <a:r>
              <a:rPr lang="ru-RU" b="1" dirty="0" smtClean="0"/>
              <a:t>изобразите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5988" y="1707654"/>
            <a:ext cx="5656212" cy="351544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185167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неподдельное любопытство</a:t>
            </a:r>
          </a:p>
        </p:txBody>
      </p:sp>
      <p:pic>
        <p:nvPicPr>
          <p:cNvPr id="5122" name="Picture 2" descr="https://pp.userapi.com/R7PPR3pfIRAwGbgtEH1mEnbuMtKae3JuxPS1Aw/EmLhVsYb1B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7" b="20379"/>
          <a:stretch/>
        </p:blipFill>
        <p:spPr bwMode="auto">
          <a:xfrm>
            <a:off x="1259632" y="2545451"/>
            <a:ext cx="2592288" cy="2303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mobimg.b-cdn.net/v3/fetch/99/99d461ef7c30fea465d9385f00879f94.jpeg?w=1470&amp;r=0.562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65" y="2545570"/>
            <a:ext cx="4094583" cy="2303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2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:\---W-O-R-K----\2022\08-17 Гильфанова. Клуб Большая перемена\графика\фон-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="" xmlns:a16="http://schemas.microsoft.com/office/drawing/2014/main" id="{FC22892A-80F6-E71F-FFD9-6986EDDFC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610" y="123478"/>
            <a:ext cx="1957440" cy="2769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611560" y="131892"/>
            <a:ext cx="6192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«Эмоциональная </a:t>
            </a:r>
            <a:r>
              <a:rPr lang="ru-RU" sz="3200" b="1" dirty="0" err="1" smtClean="0">
                <a:solidFill>
                  <a:schemeClr val="accent6">
                    <a:lumMod val="50000"/>
                  </a:schemeClr>
                </a:solidFill>
              </a:rPr>
              <a:t>физминутка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771550"/>
            <a:ext cx="56166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Не зря называется </a:t>
            </a:r>
            <a:r>
              <a:rPr lang="ru-RU" b="1" dirty="0" err="1"/>
              <a:t>физминутка</a:t>
            </a:r>
            <a:r>
              <a:rPr lang="ru-RU" b="1" dirty="0"/>
              <a:t> эмоциональной</a:t>
            </a:r>
            <a:r>
              <a:rPr lang="ru-RU" b="1" dirty="0" smtClean="0"/>
              <a:t>.</a:t>
            </a:r>
          </a:p>
          <a:p>
            <a:endParaRPr lang="ru-RU" dirty="0" smtClean="0"/>
          </a:p>
          <a:p>
            <a:r>
              <a:rPr lang="ru-RU" b="1" dirty="0" smtClean="0"/>
              <a:t>Слушайте </a:t>
            </a:r>
            <a:r>
              <a:rPr lang="ru-RU" b="1" dirty="0"/>
              <a:t>меня: </a:t>
            </a:r>
            <a:r>
              <a:rPr lang="ru-RU" b="1" dirty="0" smtClean="0"/>
              <a:t>изобразите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5988" y="1707654"/>
            <a:ext cx="5656212" cy="351544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185167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непомерную злость</a:t>
            </a:r>
          </a:p>
        </p:txBody>
      </p:sp>
      <p:pic>
        <p:nvPicPr>
          <p:cNvPr id="11266" name="Picture 2" descr="https://s13.ru/ru/files/news/image/1280/0/15701844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2570294"/>
            <a:ext cx="3744415" cy="22788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07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:\---W-O-R-K----\2022\08-17 Гильфанова. Клуб Большая перемена\графика\фон-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="" xmlns:a16="http://schemas.microsoft.com/office/drawing/2014/main" id="{FC22892A-80F6-E71F-FFD9-6986EDDFC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610" y="123478"/>
            <a:ext cx="1957440" cy="2769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611560" y="131892"/>
            <a:ext cx="6192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«Эмоциональная </a:t>
            </a:r>
            <a:r>
              <a:rPr lang="ru-RU" sz="3200" b="1" dirty="0" err="1" smtClean="0">
                <a:solidFill>
                  <a:schemeClr val="accent6">
                    <a:lumMod val="50000"/>
                  </a:schemeClr>
                </a:solidFill>
              </a:rPr>
              <a:t>физминутка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771550"/>
            <a:ext cx="56166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Не зря называется </a:t>
            </a:r>
            <a:r>
              <a:rPr lang="ru-RU" b="1" dirty="0" err="1"/>
              <a:t>физминутка</a:t>
            </a:r>
            <a:r>
              <a:rPr lang="ru-RU" b="1" dirty="0"/>
              <a:t> эмоциональной</a:t>
            </a:r>
            <a:r>
              <a:rPr lang="ru-RU" b="1" dirty="0" smtClean="0"/>
              <a:t>.</a:t>
            </a:r>
          </a:p>
          <a:p>
            <a:endParaRPr lang="ru-RU" dirty="0" smtClean="0"/>
          </a:p>
          <a:p>
            <a:r>
              <a:rPr lang="ru-RU" b="1" dirty="0" smtClean="0"/>
              <a:t>Слушайте </a:t>
            </a:r>
            <a:r>
              <a:rPr lang="ru-RU" b="1" dirty="0"/>
              <a:t>меня: </a:t>
            </a:r>
            <a:r>
              <a:rPr lang="ru-RU" b="1" dirty="0" smtClean="0"/>
              <a:t>изобразите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5988" y="1707654"/>
            <a:ext cx="5656212" cy="351544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185167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роковую коварность</a:t>
            </a:r>
          </a:p>
        </p:txBody>
      </p:sp>
      <p:pic>
        <p:nvPicPr>
          <p:cNvPr id="12290" name="Picture 2" descr="https://www.goodthingsguy.com/wp-content/uploads/2017/07/cat-trying-to-kill-yo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2564523"/>
            <a:ext cx="4032447" cy="2268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63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H:\---W-O-R-K----\2022\08-17 Гильфанова. Клуб Большая перемена\графика\фон-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-71188"/>
            <a:ext cx="6192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Роли в команде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568470"/>
            <a:ext cx="6696744" cy="457503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706032"/>
            <a:ext cx="648072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Вы видите перед собой </a:t>
            </a:r>
            <a:r>
              <a:rPr lang="ru-RU" sz="1600" dirty="0"/>
              <a:t>фигуры </a:t>
            </a:r>
            <a:r>
              <a:rPr lang="ru-RU" sz="1600" dirty="0" smtClean="0"/>
              <a:t>с </a:t>
            </a:r>
            <a:r>
              <a:rPr lang="ru-RU" sz="1600" dirty="0"/>
              <a:t>разными ролями в команде по </a:t>
            </a:r>
            <a:r>
              <a:rPr lang="ru-RU" sz="1600" dirty="0" err="1"/>
              <a:t>Реймонду</a:t>
            </a:r>
            <a:r>
              <a:rPr lang="ru-RU" sz="1600" dirty="0"/>
              <a:t> </a:t>
            </a:r>
            <a:r>
              <a:rPr lang="ru-RU" sz="1600" dirty="0" err="1"/>
              <a:t>Белбину</a:t>
            </a:r>
            <a:r>
              <a:rPr lang="ru-RU" sz="1600" dirty="0"/>
              <a:t> (амер. психолог): </a:t>
            </a:r>
            <a:r>
              <a:rPr lang="ru-RU" sz="1600" dirty="0" err="1"/>
              <a:t>мотиватор</a:t>
            </a:r>
            <a:r>
              <a:rPr lang="ru-RU" sz="1600" dirty="0"/>
              <a:t>, исполнитель, педант, координатор, душа команды, исследователь ресурсов, генератор идей, аналитик-стратег, специалист. Вам нужно найти качества этих личностей и прикрепить на них.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3314" name="Picture 2" descr="http://gilfanova-juliya.ru/thumb/2/8JXsxrgROfjmguR77fcfmg/r/d/otkryvaj_novo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292" y="218716"/>
            <a:ext cx="1561270" cy="2209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https://img2.goodfon.ru/wallpaper/original/f/3e/oboi-ot-lolita777-kotenok-66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8" r="12304"/>
          <a:stretch/>
        </p:blipFill>
        <p:spPr bwMode="auto">
          <a:xfrm>
            <a:off x="5423966" y="2057727"/>
            <a:ext cx="1485046" cy="109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https://crosti.ru/patterns/00/08/8f/be7e378ab4/pictur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060249"/>
            <a:ext cx="1155796" cy="115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https://www.millionpodarkov.ru/incoming_img/lapahvost.ru/582792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90" y="3592806"/>
            <a:ext cx="1130157" cy="113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3" name="Picture 11" descr="https://avatars.mds.yandex.net/get-mpic/4818396/img_id2759703360650669807.jpeg/14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371" y="3630713"/>
            <a:ext cx="975744" cy="109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5" name="Picture 13" descr="https://cdn.fishki.net/upload/post/2021/10/09/3970231/tn/a10aadd1db38472c75de9c3050c940f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60249"/>
            <a:ext cx="1296144" cy="113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9" name="Picture 17" descr="https://i.pinimg.com/originals/03/22/0a/03220a1282078bcc798f4e6c18c2b97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321" y="2060249"/>
            <a:ext cx="1124645" cy="112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1" name="Picture 19" descr="https://static.tildacdn.com/tild3065-3665-4232-b665-323936326433/0028dbf3-1604-49af-b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t="3582" r="25040" b="5064"/>
          <a:stretch/>
        </p:blipFill>
        <p:spPr bwMode="auto">
          <a:xfrm>
            <a:off x="5049315" y="3579577"/>
            <a:ext cx="1086901" cy="115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827584" y="3192755"/>
            <a:ext cx="1179611" cy="3401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err="1" smtClean="0"/>
              <a:t>мотиватор</a:t>
            </a:r>
            <a:endParaRPr lang="ru-RU" sz="1100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049315" y="4712083"/>
            <a:ext cx="1106861" cy="3401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специалист</a:t>
            </a:r>
            <a:endParaRPr lang="ru-RU" sz="1100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290761" y="3192756"/>
            <a:ext cx="1008560" cy="3401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педант</a:t>
            </a:r>
            <a:endParaRPr lang="ru-RU" sz="1100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384737" y="3180624"/>
            <a:ext cx="1008560" cy="3401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координатор</a:t>
            </a:r>
            <a:endParaRPr lang="ru-RU" sz="1100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452106" y="3164639"/>
            <a:ext cx="1280134" cy="3401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душа команды</a:t>
            </a:r>
            <a:endParaRPr lang="ru-RU" sz="1100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403648" y="4722963"/>
            <a:ext cx="1179611" cy="3401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исследователь ресурсов</a:t>
            </a:r>
            <a:endParaRPr lang="ru-RU" sz="1100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676812" y="4719695"/>
            <a:ext cx="1106861" cy="3401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генератор идей</a:t>
            </a:r>
            <a:endParaRPr lang="ru-RU" sz="1100" dirty="0"/>
          </a:p>
        </p:txBody>
      </p:sp>
      <p:pic>
        <p:nvPicPr>
          <p:cNvPr id="13333" name="Picture 21" descr="https://s3-eu-west-1.amazonaws.com/ourboox-media-prod/wp-content/uploads/2017/06/kittenpic1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6" r="6664"/>
          <a:stretch/>
        </p:blipFill>
        <p:spPr bwMode="auto">
          <a:xfrm>
            <a:off x="3942817" y="3630713"/>
            <a:ext cx="930957" cy="109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3854864" y="4723030"/>
            <a:ext cx="1106861" cy="3401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а</a:t>
            </a:r>
            <a:r>
              <a:rPr lang="ru-RU" sz="1100" dirty="0" smtClean="0"/>
              <a:t>налитик стратег</a:t>
            </a:r>
            <a:endParaRPr lang="ru-RU" sz="1100" dirty="0"/>
          </a:p>
        </p:txBody>
      </p:sp>
      <p:pic>
        <p:nvPicPr>
          <p:cNvPr id="13335" name="Picture 23" descr="https://miro.medium.com/max/801/1*3lLZQFRp-OPYLzNgvuM-Ug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8" t="4997" r="17656" b="4997"/>
          <a:stretch/>
        </p:blipFill>
        <p:spPr bwMode="auto">
          <a:xfrm>
            <a:off x="2195990" y="2065830"/>
            <a:ext cx="961644" cy="111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Скругленный прямоугольник 28"/>
          <p:cNvSpPr/>
          <p:nvPr/>
        </p:nvSpPr>
        <p:spPr>
          <a:xfrm>
            <a:off x="2149074" y="3192860"/>
            <a:ext cx="1008560" cy="3401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исполнитель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44092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H:\---W-O-R-K----\2022\08-17 Гильфанова. Клуб Большая перемена\графика\фон-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-71188"/>
            <a:ext cx="6192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Роли в команде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568470"/>
            <a:ext cx="6696744" cy="457503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2067694"/>
            <a:ext cx="30603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Мотиватор</a:t>
            </a:r>
            <a:r>
              <a:rPr lang="ru-RU" b="1" dirty="0" smtClean="0"/>
              <a:t> – </a:t>
            </a:r>
            <a:br>
              <a:rPr lang="ru-RU" b="1" dirty="0" smtClean="0"/>
            </a:br>
            <a:r>
              <a:rPr lang="ru-RU" dirty="0" smtClean="0"/>
              <a:t>оформляющий </a:t>
            </a:r>
            <a:r>
              <a:rPr lang="ru-RU" dirty="0"/>
              <a:t>решения, бросает вызов </a:t>
            </a:r>
            <a:r>
              <a:rPr lang="ru-RU" dirty="0" smtClean="0"/>
              <a:t>команде</a:t>
            </a:r>
            <a:r>
              <a:rPr lang="ru-RU" dirty="0"/>
              <a:t>, стимулирует,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постоянно </a:t>
            </a:r>
            <a:r>
              <a:rPr lang="ru-RU" dirty="0"/>
              <a:t>задает вопросы, не даёт останавливаться, смело устремляется навстречу трудностям,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любит </a:t>
            </a:r>
            <a:r>
              <a:rPr lang="ru-RU" dirty="0"/>
              <a:t>спорить.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3314" name="Picture 2" descr="http://gilfanova-juliya.ru/thumb/2/8JXsxrgROfjmguR77fcfmg/r/d/otkryvaj_novo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292" y="218716"/>
            <a:ext cx="1561270" cy="2209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5" name="Picture 13" descr="https://cdn.fishki.net/upload/post/2021/10/09/3970231/tn/a10aadd1db38472c75de9c3050c940f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689364"/>
            <a:ext cx="2952328" cy="25795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6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44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H:\---W-O-R-K----\2022\08-17 Гильфанова. Клуб Большая перемена\графика\фон-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-71188"/>
            <a:ext cx="6192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Роли в команде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568470"/>
            <a:ext cx="6696744" cy="457503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2067694"/>
            <a:ext cx="35283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Исполнитель – </a:t>
            </a:r>
          </a:p>
          <a:p>
            <a:r>
              <a:rPr lang="ru-RU" dirty="0" smtClean="0"/>
              <a:t>«рабочая пчёлка», </a:t>
            </a:r>
          </a:p>
          <a:p>
            <a:r>
              <a:rPr lang="ru-RU" dirty="0" smtClean="0"/>
              <a:t>делает </a:t>
            </a:r>
            <a:r>
              <a:rPr lang="ru-RU" dirty="0"/>
              <a:t>работу, </a:t>
            </a:r>
            <a:endParaRPr lang="ru-RU" dirty="0" smtClean="0"/>
          </a:p>
          <a:p>
            <a:r>
              <a:rPr lang="ru-RU" dirty="0" smtClean="0"/>
              <a:t>выполняет </a:t>
            </a:r>
            <a:r>
              <a:rPr lang="ru-RU" dirty="0"/>
              <a:t>задачи, </a:t>
            </a:r>
            <a:endParaRPr lang="ru-RU" dirty="0" smtClean="0"/>
          </a:p>
          <a:p>
            <a:r>
              <a:rPr lang="ru-RU" dirty="0" smtClean="0"/>
              <a:t>не </a:t>
            </a:r>
            <a:r>
              <a:rPr lang="ru-RU" dirty="0"/>
              <a:t>склонен к переменам, превращает идею в действие, </a:t>
            </a:r>
            <a:endParaRPr lang="ru-RU" dirty="0" smtClean="0"/>
          </a:p>
          <a:p>
            <a:r>
              <a:rPr lang="ru-RU" dirty="0" smtClean="0"/>
              <a:t>практик- </a:t>
            </a:r>
            <a:r>
              <a:rPr lang="ru-RU" dirty="0"/>
              <a:t>организатор.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3314" name="Picture 2" descr="http://gilfanova-juliya.ru/thumb/2/8JXsxrgROfjmguR77fcfmg/r/d/otkryvaj_novo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292" y="218716"/>
            <a:ext cx="1561270" cy="2209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3" descr="https://miro.medium.com/max/801/1*3lLZQFRp-OPYLzNgvuM-U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8" t="4997" r="17656" b="4997"/>
          <a:stretch/>
        </p:blipFill>
        <p:spPr bwMode="auto">
          <a:xfrm>
            <a:off x="4466586" y="751820"/>
            <a:ext cx="2193646" cy="2540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6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04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H:\---W-O-R-K----\2022\08-17 Гильфанова. Клуб Большая перемена\графика\фон-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-71188"/>
            <a:ext cx="6192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Роли в команде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568470"/>
            <a:ext cx="6696744" cy="457503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4" name="Picture 2" descr="http://gilfanova-juliya.ru/thumb/2/8JXsxrgROfjmguR77fcfmg/r/d/otkryvaj_novo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292" y="218716"/>
            <a:ext cx="1561270" cy="2209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https://crosti.ru/patterns/00/08/8f/be7e378ab4/pictu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531" y="760694"/>
            <a:ext cx="2522262" cy="2522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6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27584" y="2067694"/>
            <a:ext cx="35283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Педант – </a:t>
            </a:r>
          </a:p>
          <a:p>
            <a:r>
              <a:rPr lang="ru-RU" dirty="0" smtClean="0"/>
              <a:t>«</a:t>
            </a:r>
            <a:r>
              <a:rPr lang="ru-RU" dirty="0"/>
              <a:t>финишёр», </a:t>
            </a:r>
            <a:endParaRPr lang="ru-RU" dirty="0" smtClean="0"/>
          </a:p>
          <a:p>
            <a:r>
              <a:rPr lang="ru-RU" dirty="0" smtClean="0"/>
              <a:t>особая </a:t>
            </a:r>
            <a:r>
              <a:rPr lang="ru-RU" dirty="0"/>
              <a:t>тщательность в деле, проверяет, </a:t>
            </a:r>
            <a:endParaRPr lang="ru-RU" dirty="0" smtClean="0"/>
          </a:p>
          <a:p>
            <a:r>
              <a:rPr lang="ru-RU" dirty="0" smtClean="0"/>
              <a:t>уделяет </a:t>
            </a:r>
            <a:r>
              <a:rPr lang="ru-RU" dirty="0"/>
              <a:t>внимание к мелким деталям, </a:t>
            </a:r>
            <a:endParaRPr lang="ru-RU" dirty="0" smtClean="0"/>
          </a:p>
          <a:p>
            <a:r>
              <a:rPr lang="ru-RU" dirty="0" smtClean="0"/>
              <a:t>проявляет </a:t>
            </a:r>
            <a:r>
              <a:rPr lang="ru-RU" dirty="0"/>
              <a:t>беспокойство, заканчивает работу вовремя</a:t>
            </a:r>
            <a:r>
              <a:rPr lang="ru-RU" dirty="0" smtClean="0"/>
              <a:t>,</a:t>
            </a:r>
          </a:p>
          <a:p>
            <a:r>
              <a:rPr lang="ru-RU" dirty="0" smtClean="0"/>
              <a:t>доводит </a:t>
            </a:r>
            <a:r>
              <a:rPr lang="ru-RU" dirty="0"/>
              <a:t>до конца дело.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52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H:\---W-O-R-K----\2022\08-17 Гильфанова. Клуб Большая перемена\графика\фон-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-71188"/>
            <a:ext cx="6192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Роли в команде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568470"/>
            <a:ext cx="6696744" cy="457503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4" name="Picture 2" descr="http://gilfanova-juliya.ru/thumb/2/8JXsxrgROfjmguR77fcfmg/r/d/otkryvaj_novo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292" y="218716"/>
            <a:ext cx="1561270" cy="2209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7" descr="https://i.pinimg.com/originals/03/22/0a/03220a1282078bcc798f4e6c18c2b9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531" y="760694"/>
            <a:ext cx="2522262" cy="2522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6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93139" y="1779662"/>
            <a:ext cx="352839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Координатор – </a:t>
            </a:r>
          </a:p>
          <a:p>
            <a:r>
              <a:rPr lang="ru-RU" dirty="0" smtClean="0"/>
              <a:t>председатель</a:t>
            </a:r>
            <a:r>
              <a:rPr lang="ru-RU" dirty="0"/>
              <a:t>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направляет </a:t>
            </a:r>
            <a:r>
              <a:rPr lang="ru-RU" dirty="0"/>
              <a:t>свою команду,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умеет </a:t>
            </a:r>
            <a:r>
              <a:rPr lang="ru-RU" dirty="0"/>
              <a:t>слышать людей,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способен </a:t>
            </a:r>
            <a:r>
              <a:rPr lang="ru-RU" dirty="0"/>
              <a:t>рассмотреть ценность, уравновешен,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распределяет </a:t>
            </a:r>
            <a:r>
              <a:rPr lang="ru-RU" dirty="0"/>
              <a:t>задания,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склонен </a:t>
            </a:r>
            <a:r>
              <a:rPr lang="ru-RU" dirty="0"/>
              <a:t>манипулировать людьми,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исполняет </a:t>
            </a:r>
            <a:r>
              <a:rPr lang="ru-RU" dirty="0"/>
              <a:t>роль лидера в команде.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84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H:\---W-O-R-K----\2022\08-17 Гильфанова. Клуб Большая перемена\графика\фон-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-71188"/>
            <a:ext cx="6192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Роли в команде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568470"/>
            <a:ext cx="6696744" cy="457503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4" name="Picture 2" descr="http://gilfanova-juliya.ru/thumb/2/8JXsxrgROfjmguR77fcfmg/r/d/otkryvaj_novo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292" y="218716"/>
            <a:ext cx="1561270" cy="2209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https://img2.goodfon.ru/wallpaper/original/f/3e/oboi-ot-lolita777-kotenok-66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8" r="12304"/>
          <a:stretch/>
        </p:blipFill>
        <p:spPr bwMode="auto">
          <a:xfrm>
            <a:off x="3692537" y="760694"/>
            <a:ext cx="3429320" cy="2522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6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93139" y="1779662"/>
            <a:ext cx="35283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Душа </a:t>
            </a:r>
            <a:r>
              <a:rPr lang="ru-RU" b="1" dirty="0" smtClean="0"/>
              <a:t>команды – </a:t>
            </a:r>
            <a:br>
              <a:rPr lang="ru-RU" b="1" dirty="0" smtClean="0"/>
            </a:br>
            <a:r>
              <a:rPr lang="ru-RU" dirty="0" smtClean="0"/>
              <a:t>поддерживает </a:t>
            </a:r>
            <a:r>
              <a:rPr lang="ru-RU" dirty="0"/>
              <a:t>коллег,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гибок</a:t>
            </a:r>
            <a:r>
              <a:rPr lang="ru-RU" dirty="0"/>
              <a:t>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дипломатичен</a:t>
            </a:r>
            <a:r>
              <a:rPr lang="ru-RU" dirty="0"/>
              <a:t>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перспективный</a:t>
            </a:r>
            <a:r>
              <a:rPr lang="ru-RU" dirty="0"/>
              <a:t>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популярен</a:t>
            </a:r>
            <a:r>
              <a:rPr lang="ru-RU" dirty="0"/>
              <a:t>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помогает </a:t>
            </a:r>
            <a:r>
              <a:rPr lang="ru-RU" dirty="0"/>
              <a:t>людям уживаться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друг </a:t>
            </a:r>
            <a:r>
              <a:rPr lang="ru-RU" dirty="0"/>
              <a:t>с другом,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нежелание </a:t>
            </a:r>
            <a:r>
              <a:rPr lang="ru-RU" dirty="0"/>
              <a:t>принимать решение.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79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---W-O-R-K----\2022\08-17 Гильфанова. Клуб Большая перемена\графика\фон-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6"/>
            <a:ext cx="9140876" cy="514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3863" y="-92546"/>
            <a:ext cx="513130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Мы 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 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 нас в </a:t>
            </a:r>
            <a:r>
              <a:rPr lang="ru-RU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соцсетях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1174794-CFEA-A704-08B2-99FCCCAAD2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00" t="20870" r="34717" b="17681"/>
          <a:stretch/>
        </p:blipFill>
        <p:spPr>
          <a:xfrm>
            <a:off x="1669254" y="987574"/>
            <a:ext cx="3303946" cy="31047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466099A-BDE8-317D-E25A-29D6A5307B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631" t="14029" r="34587" b="3652"/>
          <a:stretch/>
        </p:blipFill>
        <p:spPr>
          <a:xfrm>
            <a:off x="4211960" y="741262"/>
            <a:ext cx="3131233" cy="3941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Объект 4">
            <a:extLst>
              <a:ext uri="{FF2B5EF4-FFF2-40B4-BE49-F238E27FC236}">
                <a16:creationId xmlns="" xmlns:a16="http://schemas.microsoft.com/office/drawing/2014/main" id="{652004A1-61AB-AB0F-4689-C0D05EE595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337" y="-139879"/>
            <a:ext cx="2595397" cy="56166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Выноска-облако 1"/>
          <p:cNvSpPr/>
          <p:nvPr/>
        </p:nvSpPr>
        <p:spPr>
          <a:xfrm>
            <a:off x="633863" y="3719797"/>
            <a:ext cx="4032448" cy="1463240"/>
          </a:xfrm>
          <a:prstGeom prst="cloudCallout">
            <a:avLst>
              <a:gd name="adj1" fmla="val 45081"/>
              <a:gd name="adj2" fmla="val -57186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Всегда в тренде!   </a:t>
            </a:r>
          </a:p>
          <a:p>
            <a:pPr algn="ctr"/>
            <a:r>
              <a:rPr lang="ru-RU" dirty="0" smtClean="0"/>
              <a:t>             Всегда на связи!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945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H:\---W-O-R-K----\2022\08-17 Гильфанова. Клуб Большая перемена\графика\фон-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-71188"/>
            <a:ext cx="6192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Роли в команде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568470"/>
            <a:ext cx="6696744" cy="457503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4" name="Picture 2" descr="http://gilfanova-juliya.ru/thumb/2/8JXsxrgROfjmguR77fcfmg/r/d/otkryvaj_novo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292" y="218716"/>
            <a:ext cx="1561270" cy="2209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93139" y="1779662"/>
            <a:ext cx="35283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Исследователь </a:t>
            </a:r>
            <a:r>
              <a:rPr lang="ru-RU" b="1" dirty="0" smtClean="0"/>
              <a:t>ресурсов - </a:t>
            </a:r>
            <a:r>
              <a:rPr lang="ru-RU" dirty="0"/>
              <a:t>любопытен крайне, нестандартен,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исследует </a:t>
            </a:r>
            <a:r>
              <a:rPr lang="ru-RU" dirty="0"/>
              <a:t>всевозможные решения,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развивает </a:t>
            </a:r>
            <a:r>
              <a:rPr lang="ru-RU" dirty="0"/>
              <a:t>связи,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увлеченный </a:t>
            </a:r>
            <a:r>
              <a:rPr lang="ru-RU" dirty="0"/>
              <a:t>и энергичный, чрезмерно оптимистичен,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быстро </a:t>
            </a:r>
            <a:r>
              <a:rPr lang="ru-RU" dirty="0"/>
              <a:t>теряет энтузиазм.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Picture 9" descr="https://www.millionpodarkov.ru/incoming_img/lapahvost.ru/58279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531" y="760694"/>
            <a:ext cx="2535647" cy="2535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6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0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H:\---W-O-R-K----\2022\08-17 Гильфанова. Клуб Большая перемена\графика\фон-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-71188"/>
            <a:ext cx="6192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Роли в команде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568470"/>
            <a:ext cx="6696744" cy="457503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4" name="Picture 2" descr="http://gilfanova-juliya.ru/thumb/2/8JXsxrgROfjmguR77fcfmg/r/d/otkryvaj_novo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292" y="218716"/>
            <a:ext cx="1561270" cy="2209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93139" y="1779662"/>
            <a:ext cx="341882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Генератор </a:t>
            </a:r>
            <a:r>
              <a:rPr lang="ru-RU" b="1" dirty="0" smtClean="0"/>
              <a:t>идей – </a:t>
            </a:r>
          </a:p>
          <a:p>
            <a:r>
              <a:rPr lang="ru-RU" dirty="0" smtClean="0"/>
              <a:t>человек </a:t>
            </a:r>
            <a:r>
              <a:rPr lang="ru-RU" dirty="0"/>
              <a:t>со свежим взглядом, творческий изобретатель, озаряется новыми идеями </a:t>
            </a:r>
            <a:endParaRPr lang="ru-RU" dirty="0" smtClean="0"/>
          </a:p>
          <a:p>
            <a:r>
              <a:rPr lang="ru-RU" dirty="0" smtClean="0"/>
              <a:t>и </a:t>
            </a:r>
            <a:r>
              <a:rPr lang="ru-RU" dirty="0"/>
              <a:t>подходами, </a:t>
            </a:r>
            <a:endParaRPr lang="ru-RU" dirty="0" smtClean="0"/>
          </a:p>
          <a:p>
            <a:r>
              <a:rPr lang="ru-RU" dirty="0" smtClean="0"/>
              <a:t>непрактичный из-за </a:t>
            </a:r>
            <a:r>
              <a:rPr lang="ru-RU" dirty="0"/>
              <a:t>новизны своих идей, </a:t>
            </a:r>
            <a:endParaRPr lang="ru-RU" dirty="0" smtClean="0"/>
          </a:p>
          <a:p>
            <a:r>
              <a:rPr lang="ru-RU" dirty="0" smtClean="0"/>
              <a:t>интроверт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smtClean="0"/>
              <a:t>предпочитает </a:t>
            </a:r>
            <a:r>
              <a:rPr lang="ru-RU" dirty="0"/>
              <a:t>работать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/>
              <a:t>одиночестве.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" name="Picture 11" descr="https://avatars.mds.yandex.net/get-mpic/4818396/img_id2759703360650669807.jpeg/14h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760693"/>
            <a:ext cx="2266693" cy="2537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6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82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H:\---W-O-R-K----\2022\08-17 Гильфанова. Клуб Большая перемена\графика\фон-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-71188"/>
            <a:ext cx="6192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Роли в команде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568470"/>
            <a:ext cx="6696744" cy="457503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4" name="Picture 2" descr="http://gilfanova-juliya.ru/thumb/2/8JXsxrgROfjmguR77fcfmg/r/d/otkryvaj_novo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292" y="218716"/>
            <a:ext cx="1561270" cy="2209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93139" y="1203598"/>
            <a:ext cx="341882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Аналитик- </a:t>
            </a:r>
            <a:endParaRPr lang="ru-RU" b="1" dirty="0" smtClean="0"/>
          </a:p>
          <a:p>
            <a:r>
              <a:rPr lang="ru-RU" dirty="0" smtClean="0"/>
              <a:t>стратег-критик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smtClean="0"/>
              <a:t>советник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smtClean="0"/>
              <a:t>судья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smtClean="0"/>
              <a:t>хорош </a:t>
            </a:r>
            <a:r>
              <a:rPr lang="ru-RU" dirty="0"/>
              <a:t>в анализе и оценке идей, объективен, </a:t>
            </a:r>
            <a:endParaRPr lang="ru-RU" dirty="0" smtClean="0"/>
          </a:p>
          <a:p>
            <a:r>
              <a:rPr lang="ru-RU" dirty="0" smtClean="0"/>
              <a:t>проницателен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smtClean="0"/>
              <a:t>взвешивает </a:t>
            </a:r>
            <a:r>
              <a:rPr lang="ru-RU" dirty="0"/>
              <a:t>за и против, </a:t>
            </a:r>
            <a:endParaRPr lang="ru-RU" dirty="0" smtClean="0"/>
          </a:p>
          <a:p>
            <a:r>
              <a:rPr lang="ru-RU" dirty="0" smtClean="0"/>
              <a:t>развито </a:t>
            </a:r>
            <a:r>
              <a:rPr lang="ru-RU" dirty="0"/>
              <a:t>критическое мышление, неэмоционален, </a:t>
            </a:r>
            <a:endParaRPr lang="ru-RU" dirty="0" smtClean="0"/>
          </a:p>
          <a:p>
            <a:r>
              <a:rPr lang="ru-RU" dirty="0" smtClean="0"/>
              <a:t>отстраняется </a:t>
            </a:r>
            <a:r>
              <a:rPr lang="ru-RU" dirty="0"/>
              <a:t>от людей, </a:t>
            </a:r>
            <a:endParaRPr lang="ru-RU" dirty="0" smtClean="0"/>
          </a:p>
          <a:p>
            <a:r>
              <a:rPr lang="ru-RU" dirty="0" smtClean="0"/>
              <a:t>не </a:t>
            </a:r>
            <a:r>
              <a:rPr lang="ru-RU" dirty="0"/>
              <a:t>склонен мотивировать других. 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Picture 21" descr="https://s3-eu-west-1.amazonaws.com/ourboox-media-prod/wp-content/uploads/2017/06/kittenpic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6" r="6664"/>
          <a:stretch/>
        </p:blipFill>
        <p:spPr bwMode="auto">
          <a:xfrm>
            <a:off x="4553218" y="763522"/>
            <a:ext cx="2160240" cy="2534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6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8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H:\---W-O-R-K----\2022\08-17 Гильфанова. Клуб Большая перемена\графика\фон-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-71188"/>
            <a:ext cx="6192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Роли в команде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568470"/>
            <a:ext cx="6696744" cy="457503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4" name="Picture 2" descr="http://gilfanova-juliya.ru/thumb/2/8JXsxrgROfjmguR77fcfmg/r/d/otkryvaj_novo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292" y="218716"/>
            <a:ext cx="1561270" cy="2209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93139" y="2905656"/>
            <a:ext cx="34188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Специалист -  </a:t>
            </a:r>
          </a:p>
          <a:p>
            <a:r>
              <a:rPr lang="ru-RU" dirty="0" smtClean="0"/>
              <a:t>эксперт </a:t>
            </a:r>
            <a:r>
              <a:rPr lang="ru-RU" dirty="0"/>
              <a:t>в необходимой области, обладает узкими знаниями, профессионален, </a:t>
            </a:r>
            <a:endParaRPr lang="ru-RU" dirty="0" smtClean="0"/>
          </a:p>
          <a:p>
            <a:r>
              <a:rPr lang="ru-RU" dirty="0" smtClean="0"/>
              <a:t>берет </a:t>
            </a:r>
            <a:r>
              <a:rPr lang="ru-RU" dirty="0"/>
              <a:t>на себя обязательства, озабочен </a:t>
            </a:r>
            <a:r>
              <a:rPr lang="ru-RU" dirty="0" smtClean="0"/>
              <a:t>формальностями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" name="Picture 19" descr="https://static.tildacdn.com/tild3065-3665-4232-b665-323936326433/0028dbf3-1604-49af-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t="3582" r="25040" b="5064"/>
          <a:stretch/>
        </p:blipFill>
        <p:spPr bwMode="auto">
          <a:xfrm>
            <a:off x="4420814" y="763522"/>
            <a:ext cx="2383434" cy="2534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6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39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H:\---W-O-R-K----\2022\08-17 Гильфанова. Клуб Большая перемена\графика\фон-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-71188"/>
            <a:ext cx="6192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Роли в команде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568470"/>
            <a:ext cx="6696744" cy="457503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05050" y="706031"/>
            <a:ext cx="43657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Какова твоя роль в команде?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3314" name="Picture 2" descr="http://gilfanova-juliya.ru/thumb/2/8JXsxrgROfjmguR77fcfmg/r/d/otkryvaj_novo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292" y="218716"/>
            <a:ext cx="1561270" cy="2209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https://img2.goodfon.ru/wallpaper/original/f/3e/oboi-ot-lolita777-kotenok-66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8" r="12304"/>
          <a:stretch/>
        </p:blipFill>
        <p:spPr bwMode="auto">
          <a:xfrm>
            <a:off x="5423966" y="1468184"/>
            <a:ext cx="1485046" cy="109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https://crosti.ru/patterns/00/08/8f/be7e378ab4/pictur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70706"/>
            <a:ext cx="1155796" cy="115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https://www.millionpodarkov.ru/incoming_img/lapahvost.ru/582792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90" y="3003263"/>
            <a:ext cx="1130157" cy="113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3" name="Picture 11" descr="https://avatars.mds.yandex.net/get-mpic/4818396/img_id2759703360650669807.jpeg/14h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371" y="3041170"/>
            <a:ext cx="975744" cy="109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5" name="Picture 13" descr="https://cdn.fishki.net/upload/post/2021/10/09/3970231/tn/a10aadd1db38472c75de9c3050c940f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70706"/>
            <a:ext cx="1296144" cy="113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9" name="Picture 17" descr="https://i.pinimg.com/originals/03/22/0a/03220a1282078bcc798f4e6c18c2b97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321" y="1470706"/>
            <a:ext cx="1124645" cy="112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1" name="Picture 19" descr="https://static.tildacdn.com/tild3065-3665-4232-b665-323936326433/0028dbf3-1604-49af-b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t="3582" r="25040" b="5064"/>
          <a:stretch/>
        </p:blipFill>
        <p:spPr bwMode="auto">
          <a:xfrm>
            <a:off x="5049315" y="2990034"/>
            <a:ext cx="1086901" cy="115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827584" y="2603212"/>
            <a:ext cx="1179611" cy="3401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err="1" smtClean="0"/>
              <a:t>мотиватор</a:t>
            </a:r>
            <a:endParaRPr lang="ru-RU" sz="1100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049315" y="4122540"/>
            <a:ext cx="1106861" cy="3401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специалист</a:t>
            </a:r>
            <a:endParaRPr lang="ru-RU" sz="1100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290761" y="2603213"/>
            <a:ext cx="1008560" cy="3401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педант</a:t>
            </a:r>
            <a:endParaRPr lang="ru-RU" sz="1100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384737" y="2591081"/>
            <a:ext cx="1008560" cy="3401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координатор</a:t>
            </a:r>
            <a:endParaRPr lang="ru-RU" sz="1100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452106" y="2575096"/>
            <a:ext cx="1280134" cy="3401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душа команды</a:t>
            </a:r>
            <a:endParaRPr lang="ru-RU" sz="1100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403648" y="4133420"/>
            <a:ext cx="1179611" cy="3401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исследователь ресурсов</a:t>
            </a:r>
            <a:endParaRPr lang="ru-RU" sz="1100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676812" y="4130152"/>
            <a:ext cx="1106861" cy="3401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генератор идей</a:t>
            </a:r>
            <a:endParaRPr lang="ru-RU" sz="1100" dirty="0"/>
          </a:p>
        </p:txBody>
      </p:sp>
      <p:pic>
        <p:nvPicPr>
          <p:cNvPr id="13333" name="Picture 21" descr="https://s3-eu-west-1.amazonaws.com/ourboox-media-prod/wp-content/uploads/2017/06/kittenpic1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6" r="6664"/>
          <a:stretch/>
        </p:blipFill>
        <p:spPr bwMode="auto">
          <a:xfrm>
            <a:off x="3942817" y="3041170"/>
            <a:ext cx="930957" cy="109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3854864" y="4133487"/>
            <a:ext cx="1106861" cy="3401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/>
              <a:t>а</a:t>
            </a:r>
            <a:r>
              <a:rPr lang="ru-RU" sz="1100" dirty="0" smtClean="0"/>
              <a:t>налитик стратег</a:t>
            </a:r>
            <a:endParaRPr lang="ru-RU" sz="1100" dirty="0"/>
          </a:p>
        </p:txBody>
      </p:sp>
      <p:pic>
        <p:nvPicPr>
          <p:cNvPr id="13335" name="Picture 23" descr="https://miro.medium.com/max/801/1*3lLZQFRp-OPYLzNgvuM-Ug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8" t="4997" r="17656" b="4997"/>
          <a:stretch/>
        </p:blipFill>
        <p:spPr bwMode="auto">
          <a:xfrm>
            <a:off x="2195990" y="1476287"/>
            <a:ext cx="961644" cy="111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Скругленный прямоугольник 28"/>
          <p:cNvSpPr/>
          <p:nvPr/>
        </p:nvSpPr>
        <p:spPr>
          <a:xfrm>
            <a:off x="2149074" y="2603317"/>
            <a:ext cx="1008560" cy="3401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исполнитель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32114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:\---W-O-R-K----\2022\08-17 Гильфанова. Клуб Большая перемена\графика\фон-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76"/>
            <a:ext cx="9139775" cy="514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F170C3B-4BF5-F000-5653-437251BE4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95486"/>
            <a:ext cx="2000065" cy="282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556001" y="51470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Задание:</a:t>
            </a:r>
          </a:p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Организация биржи мусора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3688" y="1019396"/>
            <a:ext cx="3888432" cy="265135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91700" y="1131590"/>
            <a:ext cx="3672408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Цель</a:t>
            </a:r>
            <a:r>
              <a:rPr lang="ru-RU" sz="1400" dirty="0" smtClean="0"/>
              <a:t>: сбор средств на утилизацию мусора, собранного на улицах</a:t>
            </a:r>
          </a:p>
          <a:p>
            <a:endParaRPr lang="ru-RU" sz="1000" dirty="0"/>
          </a:p>
          <a:p>
            <a:r>
              <a:rPr lang="ru-RU" sz="1400" b="1" dirty="0" smtClean="0"/>
              <a:t>Технология</a:t>
            </a:r>
            <a:r>
              <a:rPr lang="ru-RU" sz="1400" dirty="0" smtClean="0"/>
              <a:t>: создание </a:t>
            </a:r>
            <a:r>
              <a:rPr lang="en-US" sz="1400" dirty="0" smtClean="0"/>
              <a:t>web</a:t>
            </a:r>
            <a:r>
              <a:rPr lang="ru-RU" sz="1400" dirty="0" smtClean="0"/>
              <a:t>-сайта с фотографиями элементов мусора и указанием цены каждого элемента.</a:t>
            </a:r>
          </a:p>
          <a:p>
            <a:r>
              <a:rPr lang="ru-RU" sz="1400" dirty="0" smtClean="0"/>
              <a:t>Социальная реклама проекта.</a:t>
            </a:r>
          </a:p>
          <a:p>
            <a:endParaRPr lang="ru-RU" sz="900" dirty="0"/>
          </a:p>
          <a:p>
            <a:r>
              <a:rPr lang="ru-RU" sz="1400" b="1" dirty="0" smtClean="0"/>
              <a:t>Собранные средства </a:t>
            </a:r>
            <a:r>
              <a:rPr lang="ru-RU" sz="1400" dirty="0" smtClean="0"/>
              <a:t>идут на утилизацию мусора и сбор последующих его порций, установку мусорных контейнеров, очистку рек и т.д.</a:t>
            </a:r>
            <a:endParaRPr lang="ru-RU" sz="1400" dirty="0"/>
          </a:p>
        </p:txBody>
      </p:sp>
      <p:pic>
        <p:nvPicPr>
          <p:cNvPr id="33796" name="Picture 4" descr="https://buildingindiana.com/wp-content/uploads/2016/08/ThinkstockPhotos-513372890-e14722402195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95" y="3795886"/>
            <a:ext cx="1827069" cy="1224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583688" y="3803641"/>
            <a:ext cx="886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10 руб.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33800" name="Picture 8" descr="https://thumbs.dreamstime.com/b/%D1%81%D0%BA%D0%BE%D0%BC%D0%BA%D0%B0%D0%BD%D0%BD%D0%B0%D1%8F-%D0%B1%D1%83%D1%82%D1%8B%D0%BB%D0%BA%D0%B0-%D0%BF%D0%BB%D0%B0%D1%81%D1%82%D0%BC%D0%B0%D1%81%D1%81%D1%8B-brown-260939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805525"/>
            <a:ext cx="1836204" cy="1218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2" name="TextBox 11"/>
          <p:cNvSpPr txBox="1"/>
          <p:nvPr/>
        </p:nvSpPr>
        <p:spPr>
          <a:xfrm>
            <a:off x="2650879" y="3795886"/>
            <a:ext cx="768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5 руб.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3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:\---W-O-R-K----\2022\08-17 Гильфанова. Клуб Большая перемена\графика\фон-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76"/>
            <a:ext cx="9139775" cy="514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F170C3B-4BF5-F000-5653-437251BE4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95486"/>
            <a:ext cx="2000065" cy="282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556001" y="5147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Задание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4068" y="699542"/>
            <a:ext cx="3888432" cy="122413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82080" y="755639"/>
            <a:ext cx="36724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Предлагается</a:t>
            </a:r>
            <a:r>
              <a:rPr lang="ru-RU" sz="1400" dirty="0" smtClean="0"/>
              <a:t> </a:t>
            </a:r>
            <a:r>
              <a:rPr lang="ru-RU" sz="1400" dirty="0"/>
              <a:t>несколько </a:t>
            </a:r>
            <a:r>
              <a:rPr lang="ru-RU" sz="1400" dirty="0" smtClean="0"/>
              <a:t>предметов.</a:t>
            </a:r>
          </a:p>
          <a:p>
            <a:endParaRPr lang="ru-RU" sz="1000" dirty="0"/>
          </a:p>
          <a:p>
            <a:r>
              <a:rPr lang="ru-RU" sz="1400" b="1" dirty="0"/>
              <a:t>Нужно определить </a:t>
            </a:r>
            <a:r>
              <a:rPr lang="ru-RU" sz="1400" dirty="0"/>
              <a:t>что это, рассказать технологию производства или обработки,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что </a:t>
            </a:r>
            <a:r>
              <a:rPr lang="ru-RU" sz="1400" dirty="0"/>
              <a:t>производят из этих предметов.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50879" y="3795886"/>
            <a:ext cx="768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5 руб.</a:t>
            </a:r>
            <a:endParaRPr lang="ru-RU" b="1" dirty="0">
              <a:solidFill>
                <a:schemeClr val="tx2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491972" y="2211710"/>
            <a:ext cx="4077914" cy="2781901"/>
            <a:chOff x="491972" y="2211710"/>
            <a:chExt cx="4077914" cy="2781901"/>
          </a:xfrm>
        </p:grpSpPr>
        <p:pic>
          <p:nvPicPr>
            <p:cNvPr id="11" name="Рисунок 10" descr="Фото стрижки овец.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8" r="3944"/>
            <a:stretch/>
          </p:blipFill>
          <p:spPr bwMode="auto">
            <a:xfrm>
              <a:off x="645565" y="2211710"/>
              <a:ext cx="1672353" cy="10526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Рисунок 12" descr="Семена подсолнечника, фото из архива.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3279" y="2221768"/>
              <a:ext cx="1672353" cy="10526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Рисунок 13" descr="В 2019 году на Уртуйском разрезе добыто три с половиной миллиона тонн угля ...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6" t="5107" r="10351" b="1999"/>
            <a:stretch/>
          </p:blipFill>
          <p:spPr bwMode="auto">
            <a:xfrm>
              <a:off x="648212" y="3651870"/>
              <a:ext cx="1672353" cy="1197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Рисунок 14" descr="Барсучий жир придется по вкусу тем людям которые следят за своим телом или ..."/>
            <p:cNvPicPr/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388"/>
            <a:stretch/>
          </p:blipFill>
          <p:spPr bwMode="auto">
            <a:xfrm>
              <a:off x="2518284" y="3651870"/>
              <a:ext cx="1672353" cy="1197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Скругленный прямоугольник 3"/>
            <p:cNvSpPr/>
            <p:nvPr/>
          </p:nvSpPr>
          <p:spPr>
            <a:xfrm>
              <a:off x="491972" y="3120311"/>
              <a:ext cx="1296144" cy="288032"/>
            </a:xfrm>
            <a:prstGeom prst="roundRect">
              <a:avLst/>
            </a:prstGeom>
            <a:ln w="12700"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 smtClean="0"/>
                <a:t>руно овцы</a:t>
              </a:r>
              <a:endParaRPr lang="ru-RU" sz="1600" dirty="0"/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3036179" y="3120311"/>
              <a:ext cx="1296144" cy="288032"/>
            </a:xfrm>
            <a:prstGeom prst="roundRect">
              <a:avLst/>
            </a:prstGeom>
            <a:ln w="12700"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 smtClean="0"/>
                <a:t>семечки</a:t>
              </a:r>
              <a:endParaRPr lang="ru-RU" sz="1600" dirty="0"/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>
              <a:off x="3056836" y="4705579"/>
              <a:ext cx="1513050" cy="288032"/>
            </a:xfrm>
            <a:prstGeom prst="roundRect">
              <a:avLst/>
            </a:prstGeom>
            <a:ln w="12700"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 smtClean="0"/>
                <a:t>барсучий жир</a:t>
              </a:r>
              <a:endParaRPr lang="ru-RU" sz="1600" dirty="0"/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491972" y="4705579"/>
              <a:ext cx="1296144" cy="288032"/>
            </a:xfrm>
            <a:prstGeom prst="roundRect">
              <a:avLst/>
            </a:prstGeom>
            <a:ln w="12700"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 smtClean="0"/>
                <a:t>уголь</a:t>
              </a:r>
              <a:endParaRPr lang="ru-R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8077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:\---W-O-R-K----\2022\08-17 Гильфанова. Клуб Большая перемена\графика\фон-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76"/>
            <a:ext cx="9139775" cy="514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F170C3B-4BF5-F000-5653-437251BE4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95486"/>
            <a:ext cx="2000065" cy="282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556001" y="5147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Руно овцы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50879" y="3795886"/>
            <a:ext cx="768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5 руб.</a:t>
            </a:r>
            <a:endParaRPr lang="ru-RU" b="1" dirty="0">
              <a:solidFill>
                <a:schemeClr val="tx2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574068" y="699542"/>
            <a:ext cx="3995818" cy="1296144"/>
            <a:chOff x="574068" y="699542"/>
            <a:chExt cx="3995818" cy="129614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574068" y="699542"/>
              <a:ext cx="3995818" cy="1296144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82080" y="755639"/>
              <a:ext cx="367240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/>
                <a:t>Производство: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 smtClean="0"/>
                <a:t>овца</a:t>
              </a:r>
              <a:r>
                <a:rPr lang="ru-RU" sz="1400" dirty="0"/>
                <a:t>, </a:t>
              </a:r>
              <a:endParaRPr lang="ru-RU" sz="1400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 smtClean="0"/>
                <a:t>стрижка </a:t>
              </a:r>
              <a:r>
                <a:rPr lang="ru-RU" sz="1400" dirty="0"/>
                <a:t>овцы, </a:t>
              </a:r>
              <a:endParaRPr lang="ru-RU" sz="1400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 smtClean="0"/>
                <a:t>руно</a:t>
              </a:r>
              <a:r>
                <a:rPr lang="ru-RU" sz="1400" dirty="0"/>
                <a:t>.</a:t>
              </a:r>
            </a:p>
          </p:txBody>
        </p:sp>
        <p:pic>
          <p:nvPicPr>
            <p:cNvPr id="2050" name="Picture 2" descr="https://ama-plus.ru/upload/medialibrary/ae0/ae051edf2a82b2efa6a29bcca15ccd7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7235" y="791448"/>
              <a:ext cx="1667682" cy="1112331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574068" y="2067694"/>
            <a:ext cx="3995818" cy="1440160"/>
            <a:chOff x="574068" y="2067694"/>
            <a:chExt cx="3995818" cy="144016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574068" y="2067694"/>
              <a:ext cx="3995818" cy="144016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682080" y="2238712"/>
              <a:ext cx="3672408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/>
                <a:t>Обработка руна: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 smtClean="0"/>
                <a:t>сортировка</a:t>
              </a:r>
              <a:r>
                <a:rPr lang="ru-RU" sz="1400" dirty="0"/>
                <a:t>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 smtClean="0"/>
                <a:t>промывка </a:t>
              </a:r>
              <a:r>
                <a:rPr lang="ru-RU" sz="1400" dirty="0"/>
                <a:t>и сушка;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 smtClean="0"/>
                <a:t>вычесывание</a:t>
              </a:r>
              <a:r>
                <a:rPr lang="ru-RU" sz="1400" dirty="0"/>
                <a:t>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 smtClean="0"/>
                <a:t>прядение</a:t>
              </a:r>
              <a:r>
                <a:rPr lang="ru-RU" sz="1400" dirty="0"/>
                <a:t>;</a:t>
              </a:r>
            </a:p>
          </p:txBody>
        </p:sp>
        <p:pic>
          <p:nvPicPr>
            <p:cNvPr id="2052" name="Picture 4" descr="https://sdelanounas.ru/i/c/2/r/f_c2RlbGFub3VuYXMucnUvdXBsb2Fkcy81LzgvNTg1MTU1MDA0MTY1OF9vcmlnLmpwZWc_X19pZD0xMTcxNzg=.jpe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77" r="9470"/>
            <a:stretch/>
          </p:blipFill>
          <p:spPr bwMode="auto">
            <a:xfrm>
              <a:off x="2697234" y="2173986"/>
              <a:ext cx="1667683" cy="1227576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Группа 23"/>
          <p:cNvGrpSpPr/>
          <p:nvPr/>
        </p:nvGrpSpPr>
        <p:grpSpPr>
          <a:xfrm>
            <a:off x="572208" y="3560663"/>
            <a:ext cx="4551641" cy="1315343"/>
            <a:chOff x="572208" y="3560663"/>
            <a:chExt cx="4551641" cy="1315343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572208" y="3560663"/>
              <a:ext cx="3995818" cy="1315343"/>
              <a:chOff x="572208" y="3560663"/>
              <a:chExt cx="3995818" cy="1315343"/>
            </a:xfrm>
          </p:grpSpPr>
          <p:sp>
            <p:nvSpPr>
              <p:cNvPr id="21" name="Прямоугольник 20"/>
              <p:cNvSpPr/>
              <p:nvPr/>
            </p:nvSpPr>
            <p:spPr>
              <a:xfrm>
                <a:off x="572208" y="3560663"/>
                <a:ext cx="3995818" cy="1315343"/>
              </a:xfrm>
              <a:prstGeom prst="rect">
                <a:avLst/>
              </a:prstGeom>
              <a:solidFill>
                <a:schemeClr val="bg1">
                  <a:alpha val="88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Прямоугольник 21"/>
              <p:cNvSpPr/>
              <p:nvPr/>
            </p:nvSpPr>
            <p:spPr>
              <a:xfrm>
                <a:off x="680220" y="3731681"/>
                <a:ext cx="3672408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400" b="1" dirty="0"/>
                  <a:t>Что получают</a:t>
                </a:r>
                <a:r>
                  <a:rPr lang="ru-RU" sz="1400" b="1" dirty="0" smtClean="0"/>
                  <a:t>:</a:t>
                </a:r>
                <a:endParaRPr lang="ru-RU" sz="1400" b="1" dirty="0"/>
              </a:p>
              <a:p>
                <a:r>
                  <a:rPr lang="ru-RU" sz="1400" dirty="0"/>
                  <a:t>Трикотажные вещи, постельные принадлежности, лечебные средства, ткани (велюр, бостон, габардин), обувь, и </a:t>
                </a:r>
                <a:r>
                  <a:rPr lang="ru-RU" sz="1400" dirty="0" err="1"/>
                  <a:t>тд</a:t>
                </a:r>
                <a:r>
                  <a:rPr lang="ru-RU" sz="1400" dirty="0"/>
                  <a:t>.</a:t>
                </a:r>
              </a:p>
            </p:txBody>
          </p:sp>
        </p:grpSp>
        <p:sp>
          <p:nvSpPr>
            <p:cNvPr id="23" name="Стрелка вправо 22"/>
            <p:cNvSpPr/>
            <p:nvPr/>
          </p:nvSpPr>
          <p:spPr>
            <a:xfrm>
              <a:off x="4207808" y="3731681"/>
              <a:ext cx="916041" cy="352237"/>
            </a:xfrm>
            <a:prstGeom prst="rightArrow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17533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:\---W-O-R-K----\2022\08-17 Гильфанова. Клуб Большая перемена\графика\фон-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76"/>
            <a:ext cx="9139775" cy="514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F170C3B-4BF5-F000-5653-437251BE4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95486"/>
            <a:ext cx="2000065" cy="282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556001" y="5147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Семечки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50879" y="3795886"/>
            <a:ext cx="768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5 руб.</a:t>
            </a:r>
            <a:endParaRPr lang="ru-RU" b="1" dirty="0">
              <a:solidFill>
                <a:schemeClr val="tx2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574068" y="699542"/>
            <a:ext cx="3995818" cy="1296144"/>
            <a:chOff x="574068" y="699542"/>
            <a:chExt cx="3995818" cy="129614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574068" y="699542"/>
              <a:ext cx="3995818" cy="1296144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74" name="Picture 2" descr="https://cdn.ananasposter.ru/image/cache/catalog/poster/travel/90/4237-1000x830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84" b="3885"/>
            <a:stretch/>
          </p:blipFill>
          <p:spPr bwMode="auto">
            <a:xfrm>
              <a:off x="2688088" y="791447"/>
              <a:ext cx="1667682" cy="1112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/>
            <p:cNvSpPr/>
            <p:nvPr/>
          </p:nvSpPr>
          <p:spPr>
            <a:xfrm>
              <a:off x="682080" y="755639"/>
              <a:ext cx="367240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/>
                <a:t>Производство:</a:t>
              </a:r>
            </a:p>
            <a:p>
              <a:r>
                <a:rPr lang="ru-RU" sz="1400" dirty="0" smtClean="0"/>
                <a:t/>
              </a:r>
              <a:br>
                <a:rPr lang="ru-RU" sz="1400" dirty="0" smtClean="0"/>
              </a:br>
              <a:r>
                <a:rPr lang="ru-RU" sz="1400" dirty="0" smtClean="0"/>
                <a:t>Выращивание </a:t>
              </a:r>
              <a:br>
                <a:rPr lang="ru-RU" sz="1400" dirty="0" smtClean="0"/>
              </a:br>
              <a:r>
                <a:rPr lang="ru-RU" sz="1400" dirty="0" smtClean="0"/>
                <a:t>подсолнухов</a:t>
              </a:r>
              <a:endParaRPr lang="ru-RU" sz="1400" dirty="0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574068" y="2067694"/>
            <a:ext cx="3995818" cy="1440160"/>
            <a:chOff x="574068" y="2067694"/>
            <a:chExt cx="3995818" cy="144016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574068" y="2067694"/>
              <a:ext cx="3995818" cy="1440160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76" name="Picture 4" descr="https://www.unisibmash.ru/upload/iblock/8a7/707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74" r="12239"/>
            <a:stretch/>
          </p:blipFill>
          <p:spPr bwMode="auto">
            <a:xfrm>
              <a:off x="2688088" y="2154946"/>
              <a:ext cx="1667682" cy="1246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/>
            <p:cNvSpPr/>
            <p:nvPr/>
          </p:nvSpPr>
          <p:spPr>
            <a:xfrm>
              <a:off x="682080" y="2194287"/>
              <a:ext cx="3672408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 smtClean="0"/>
                <a:t>Уборка и обработка:</a:t>
              </a:r>
              <a:endParaRPr lang="ru-RU" sz="1400" b="1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 smtClean="0"/>
                <a:t>уборка</a:t>
              </a:r>
              <a:r>
                <a:rPr lang="ru-RU" sz="1400" dirty="0"/>
                <a:t>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 smtClean="0"/>
                <a:t>очистка, промывка</a:t>
              </a:r>
              <a:r>
                <a:rPr lang="ru-RU" sz="1400" dirty="0"/>
                <a:t>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 smtClean="0"/>
                <a:t>обсушивание</a:t>
              </a:r>
              <a:r>
                <a:rPr lang="ru-RU" sz="1400" dirty="0"/>
                <a:t>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1400" dirty="0" smtClean="0"/>
                <a:t>выделение </a:t>
              </a:r>
              <a:r>
                <a:rPr lang="ru-RU" sz="1400" dirty="0"/>
                <a:t>ядра.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556001" y="3579862"/>
            <a:ext cx="3995818" cy="1315343"/>
            <a:chOff x="572208" y="3560663"/>
            <a:chExt cx="3995818" cy="1315343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572208" y="3560663"/>
              <a:ext cx="3995818" cy="1315343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680220" y="3731681"/>
              <a:ext cx="367240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/>
                <a:t>Что получают</a:t>
              </a:r>
              <a:r>
                <a:rPr lang="ru-RU" sz="1400" b="1" dirty="0" smtClean="0"/>
                <a:t>:</a:t>
              </a:r>
              <a:endParaRPr lang="ru-RU" sz="1400" b="1" dirty="0"/>
            </a:p>
            <a:p>
              <a:r>
                <a:rPr lang="ru-RU" sz="1400" dirty="0"/>
                <a:t>Мёд, сладости, лекарства, в сельском хозяйстве (жмых, силос, сенаж), бумагу, топливо, краску, линолеум и </a:t>
              </a:r>
              <a:r>
                <a:rPr lang="ru-RU" sz="1400" dirty="0" err="1"/>
                <a:t>тд</a:t>
              </a:r>
              <a:endParaRPr lang="ru-RU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7696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39" name="Picture 23" descr="H:\---W-O-R-K----\2022\08-17 Гильфанова. Клуб Большая перемена\графика\фон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32" name="Picture 16" descr="Открывай новое коп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90" y="819469"/>
            <a:ext cx="1340050" cy="1896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4834" name="Picture 18" descr="Меняй мир вокруг коп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819469"/>
            <a:ext cx="1340050" cy="1896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4836" name="Picture 20" descr="Делай добро копи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095" y="815599"/>
            <a:ext cx="1340050" cy="1896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4838" name="Picture 22" descr="Будь здоров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134" y="833994"/>
            <a:ext cx="1340050" cy="1896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4818" name="Picture 2" descr="Твори копия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294" y="833993"/>
            <a:ext cx="1340050" cy="1896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4822" name="Picture 6" descr="Служи отечеству копия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69654"/>
            <a:ext cx="1340050" cy="1896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4824" name="Picture 8" descr="Расскажи о главном копия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43758"/>
            <a:ext cx="1340050" cy="1896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4826" name="Picture 10" descr="Предпринимай копия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643758"/>
            <a:ext cx="1340050" cy="1896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4828" name="Picture 12" descr="Помни копия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643758"/>
            <a:ext cx="1340050" cy="1896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4830" name="Picture 14" descr="Познавай Россию (1)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523" y="2634084"/>
            <a:ext cx="1340050" cy="18962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611560" y="195486"/>
            <a:ext cx="75870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Сертификаты после прохождения </a:t>
            </a:r>
            <a:r>
              <a:rPr lang="ru-RU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квеста</a:t>
            </a: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07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---W-O-R-K----\2022\08-17 Гильфанова. Клуб Большая перемена\графика\фон-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6"/>
            <a:ext cx="9140876" cy="514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3863" y="-92546"/>
            <a:ext cx="513130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Мы 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 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 нас в </a:t>
            </a:r>
            <a:r>
              <a:rPr lang="ru-RU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соцсетях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</a:p>
        </p:txBody>
      </p:sp>
      <p:sp>
        <p:nvSpPr>
          <p:cNvPr id="2" name="Выноска-облако 1"/>
          <p:cNvSpPr/>
          <p:nvPr/>
        </p:nvSpPr>
        <p:spPr>
          <a:xfrm>
            <a:off x="5508104" y="3200550"/>
            <a:ext cx="3384376" cy="1463240"/>
          </a:xfrm>
          <a:prstGeom prst="cloudCallout">
            <a:avLst>
              <a:gd name="adj1" fmla="val 13226"/>
              <a:gd name="adj2" fmla="val -75722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Всегда в тренде!   </a:t>
            </a:r>
          </a:p>
          <a:p>
            <a:pPr algn="ctr"/>
            <a:r>
              <a:rPr lang="ru-RU" dirty="0" smtClean="0"/>
              <a:t>      Всегда на связи!</a:t>
            </a:r>
            <a:endParaRPr lang="ru-RU" dirty="0"/>
          </a:p>
        </p:txBody>
      </p:sp>
      <p:pic>
        <p:nvPicPr>
          <p:cNvPr id="8" name="Объект 4">
            <a:extLst>
              <a:ext uri="{FF2B5EF4-FFF2-40B4-BE49-F238E27FC236}">
                <a16:creationId xmlns="" xmlns:a16="http://schemas.microsoft.com/office/drawing/2014/main" id="{D5EA2E41-BD6C-339D-B305-7EB4E06355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46" t="9026" r="25091" b="5455"/>
          <a:stretch/>
        </p:blipFill>
        <p:spPr>
          <a:xfrm>
            <a:off x="971600" y="699542"/>
            <a:ext cx="4312067" cy="41268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Объект 4">
            <a:extLst>
              <a:ext uri="{FF2B5EF4-FFF2-40B4-BE49-F238E27FC236}">
                <a16:creationId xmlns="" xmlns:a16="http://schemas.microsoft.com/office/drawing/2014/main" id="{16A199AF-34F5-5A09-AC46-157C2AC6EC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31" r="3148" b="14226"/>
          <a:stretch/>
        </p:blipFill>
        <p:spPr>
          <a:xfrm>
            <a:off x="5521793" y="1491630"/>
            <a:ext cx="3400862" cy="151898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671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39" name="Picture 23" descr="H:\---W-O-R-K----\2022\08-17 Гильфанова. Клуб Большая перемена\графика\фон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195486"/>
            <a:ext cx="364337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Победитель </a:t>
            </a:r>
          </a:p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Всероссийского 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конкурса </a:t>
            </a:r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Большая 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перемена </a:t>
            </a:r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среди 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5-7 классов </a:t>
            </a:r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Гильфанова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Екатерина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 descr="https://sun9-25.userapi.com/impg/z7WMr2n1MTX7_olHBJpbBT0Dy42mP9OGt_0Zbg/-LwiAJhePsQ.jpg?size=1388x1852&amp;quality=95&amp;sign=da228c4240404094229db932b29b81d8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67494"/>
            <a:ext cx="3060733" cy="40839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6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84.userapi.com/impg/YrXAq4GujBd-1fbI1pVZhdAs56n-QxnPxUL3sg/_JraQ4037aE.jpg?size=853x1280&amp;quality=95&amp;sign=91b6d860cba06733cc012a0b2d1d5dfa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784" y="2436018"/>
            <a:ext cx="1276431" cy="19153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6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56.userapi.com/impg/MRviEasofqXkyRk9tWHAELIg-uFc6U8z_xE1Iw/2PhKjLOHExs.jpg?size=1280x853&amp;quality=95&amp;sign=cb993a39f9961cf088052a448a45e784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0" r="19994"/>
          <a:stretch/>
        </p:blipFill>
        <p:spPr bwMode="auto">
          <a:xfrm>
            <a:off x="1979712" y="2420376"/>
            <a:ext cx="1813561" cy="1931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6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36.userapi.com/impg/43bPPMtbTuQ4ggWNqzcg8HveLdVgWrlCD6spXw/aMdvbqYoxJg.jpg?size=453x604&amp;quality=95&amp;sign=5bd53f621f9d93afa932ad8a1bd4bcfb&amp;type=albu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2" t="19546" r="25942" b="24944"/>
          <a:stretch/>
        </p:blipFill>
        <p:spPr bwMode="auto">
          <a:xfrm>
            <a:off x="611560" y="2420376"/>
            <a:ext cx="1255340" cy="1931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6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25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39" name="Picture 23" descr="H:\---W-O-R-K----\2022\08-17 Гильфанова. Клуб Большая перемена\графика\фон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51470"/>
            <a:ext cx="30654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Полуфиналисты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5842" name="Picture 2" descr="https://sun9-44.userapi.com/impg/bUqSpd6JCjf8d8xph2xpIyHLzdx9Q2J2QS41Xw/Bsd-XeTcfo0.jpg?size=1200x1600&amp;quality=95&amp;sign=1cdb82289ce11136052c27d426b6cd1c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6" t="36730" r="32371"/>
          <a:stretch/>
        </p:blipFill>
        <p:spPr bwMode="auto">
          <a:xfrm>
            <a:off x="5675451" y="788318"/>
            <a:ext cx="1072295" cy="1805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6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5844" name="Picture 4" descr="https://sun9-3.userapi.com/impg/bG-iEgY813tgRzGcc_JaSTpLhbIXxR4EQIQQQQ/1t74NGeJaRg.jpg?size=1200x1600&amp;quality=95&amp;sign=9db96c32d98d47a00d38b7c93a821806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0" t="28777" r="29110"/>
          <a:stretch/>
        </p:blipFill>
        <p:spPr bwMode="auto">
          <a:xfrm>
            <a:off x="706899" y="769757"/>
            <a:ext cx="1168526" cy="1805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6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5846" name="Picture 6" descr="https://sun9-63.userapi.com/impg/1Of-QQ2Bn-bs6GOMoy--4F8mX2HvmkW5Llu2sA/UYcmdw36GwY.jpg?size=1600x1532&amp;quality=95&amp;sign=a469e6297bd74a17a12606538d73def7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24381" r="29764"/>
          <a:stretch/>
        </p:blipFill>
        <p:spPr bwMode="auto">
          <a:xfrm>
            <a:off x="3227179" y="778625"/>
            <a:ext cx="1182274" cy="1805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6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5848" name="Picture 8" descr="https://sun9-66.userapi.com/impg/sulOpZv9cQeugJQVrW7vhGpzk5dCFgQ-0HnuLA/fJMovWCEj20.jpg?size=809x1080&amp;quality=95&amp;sign=54e3d2bfeba9bbd20ee1bc64272243cd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2" r="6952"/>
          <a:stretch/>
        </p:blipFill>
        <p:spPr bwMode="auto">
          <a:xfrm>
            <a:off x="2003044" y="788318"/>
            <a:ext cx="1152128" cy="1786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6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5850" name="Picture 10" descr="https://sun9-12.userapi.com/impg/OmuiRk4WJJlgxlp9IAMJh0F-ns2FNQxCMwvkTw/UWlJJG3XVIc.jpg?size=526x861&amp;quality=95&amp;sign=ada51976f90a4feea4a40671bbed8688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984" y="2787774"/>
            <a:ext cx="1119929" cy="1833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6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5852" name="Picture 12" descr="https://sun9-88.userapi.com/impg/7mnS0qA6OGAHe4G5vodVcKhJdp9Ipsn9qQoxyw/JPmJ8KKM45E.jpg?size=1200x1600&amp;quality=95&amp;sign=1dc02b011f24f679118f00f9af3c8342&amp;type=album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5" t="11724" r="14945" b="6744"/>
          <a:stretch/>
        </p:blipFill>
        <p:spPr bwMode="auto">
          <a:xfrm>
            <a:off x="4925715" y="2787774"/>
            <a:ext cx="1168920" cy="1812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6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5854" name="Picture 14" descr="https://sun9-77.userapi.com/impg/SsGHsNABD-RpOpLojERA8JUiecf3Vf9wXkI0vw/vdRJkR1ixhE.jpg?size=960x1280&amp;quality=95&amp;sign=7906fa26cc17ff51521b091b9da7318c&amp;type=albu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3" r="6353"/>
          <a:stretch/>
        </p:blipFill>
        <p:spPr bwMode="auto">
          <a:xfrm>
            <a:off x="3635896" y="2787774"/>
            <a:ext cx="1186627" cy="1812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6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5856" name="Picture 16" descr="https://sun9-82.userapi.com/impg/EM5J5IqvHZxUrqiwEekltfAcf8HoS2sz1q7bCA/DO6Ko3xvY6E.jpg?size=1280x853&amp;quality=95&amp;sign=cb9ab8eb416bfc09e04d998767a2cf63&amp;type=album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1" r="49659"/>
          <a:stretch/>
        </p:blipFill>
        <p:spPr bwMode="auto">
          <a:xfrm>
            <a:off x="7326215" y="2787774"/>
            <a:ext cx="1182274" cy="1805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6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5858" name="Picture 18" descr="https://sun9-28.userapi.com/impg/VVQ1swAdAlszXj9DR3n2bFNQsIUR8MQn3SeZMw/P8ZkF-f7Z4s.jpg?size=1200x1600&amp;quality=95&amp;sign=4ddf5c720487c0cb7b0081972e72641b&amp;type=album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4" t="17301" r="13904"/>
          <a:stretch/>
        </p:blipFill>
        <p:spPr bwMode="auto">
          <a:xfrm>
            <a:off x="4451315" y="780261"/>
            <a:ext cx="1182274" cy="18058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6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5860" name="Picture 20" descr="https://sun9-70.userapi.com/impg/pm0qyr67iaqgMgVS4h8SLXi0solamral0cYhvg/b-y6l1vvH00.jpg?size=1600x1066&amp;quality=95&amp;sign=ed9134710f72593f3999b252fa28376e&amp;type=album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t="-1871" r="31156" b="1871"/>
          <a:stretch/>
        </p:blipFill>
        <p:spPr bwMode="auto">
          <a:xfrm>
            <a:off x="2375289" y="2787774"/>
            <a:ext cx="1182274" cy="1812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6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09199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:\---W-O-R-K----\2022\08-17 Гильфанова. Клуб Большая перемена\графика\фон-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51470"/>
            <a:ext cx="44939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Мотивационный уголок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5604" name="Picture 4" descr="https://sun9-85.userapi.com/impg/4SqfThQGXRp_3NcytsRDyb191bns7QWjWnrzKQ/E82MgfPlOFs.jpg?size=1388x1852&amp;quality=95&amp;sign=c39698ff61b4fea2c4d9e346d0faf42a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57" y="1357382"/>
            <a:ext cx="2320586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ttps://sun9-41.userapi.com/impg/fuvWK7Rjy_CxanI1mI6ewx7X7Io-DMaMUqxsdg/of5hTLJRwyg.jpg?size=1388x1852&amp;quality=95&amp;sign=c01809008fd602f93bde568da3fe7ad4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535913"/>
            <a:ext cx="2322818" cy="30993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https://sun9-78.userapi.com/impg/jkfqT4SFsJ5xBUcU0wnHYnPBWhyY-uS5q15jwg/tg9Rjw0ACJU.jpg?size=1388x1852&amp;quality=95&amp;sign=555e2b8ffc4c9a592358a05fbca893ee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17422"/>
            <a:ext cx="2322817" cy="30993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 descr="https://sun9-12.userapi.com/impg/sv02s8T-SDNf2d8bspuN_L4z70udmfhVnnrx9g/X3mDzxjS7lE.jpg?size=1388x1852&amp;quality=95&amp;sign=912c2f24ad389eb7cf80ea60b8d102a8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861438"/>
            <a:ext cx="2322817" cy="30993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12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:\---W-O-R-K----\2022\08-17 Гильфанова. Клуб Большая перемена\графика\фон-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123478"/>
            <a:ext cx="31958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Наши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мемБПшки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771550"/>
            <a:ext cx="81003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Когда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приехал на полуфинал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вызова «Предпринимай», </a:t>
            </a:r>
            <a:b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а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тема кейса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«Сахарный диабет»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6628" name="Picture 4" descr="https://i.artfile.ru/5293x3529_987992_%5bwww.ArtFile.ru%5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42199"/>
            <a:ext cx="4550281" cy="30338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89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:\---W-O-R-K----\2022\08-17 Гильфанова. Клуб Большая перемена\графика\фон-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123478"/>
            <a:ext cx="31958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Наши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мемБПшки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771550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11 секунд до отправки кейса. Отправляйся, ну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пожалуйста!!!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7650" name="Picture 2" descr="https://get.wallhere.com/photo/keyboards-cat-animals-12068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198" y="1482159"/>
            <a:ext cx="4525129" cy="33938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26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:\---W-O-R-K----\2022\08-17 Гильфанова. Клуб Большая перемена\графика\фон-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123478"/>
            <a:ext cx="31958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Наши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мемБПшки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771550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Когда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я на пляже и рядом наставник с табличкой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дедлайн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7650" name="Picture 2" descr="https://get.wallhere.com/photo/keyboards-cat-animals-12068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198" y="1482159"/>
            <a:ext cx="4525129" cy="33938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http://s1.fotokto.ru/photo/full/181/181693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4" b="13512"/>
          <a:stretch/>
        </p:blipFill>
        <p:spPr bwMode="auto">
          <a:xfrm>
            <a:off x="1823067" y="1459162"/>
            <a:ext cx="5437569" cy="34168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93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:\---W-O-R-K----\2022\08-17 Гильфанова. Клуб Большая перемена\графика\фон-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123478"/>
            <a:ext cx="31958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Наши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мемБПшки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771550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Списки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, списки, списки, а публикуют все не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то!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7650" name="Picture 2" descr="https://get.wallhere.com/photo/keyboards-cat-animals-12068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198" y="1482159"/>
            <a:ext cx="4525129" cy="33938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https://forum.adunanza.net/uploads/default/original/2X/9/92f5128891669c90ee5f92d7f90670483c467f8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8"/>
          <a:stretch/>
        </p:blipFill>
        <p:spPr bwMode="auto">
          <a:xfrm>
            <a:off x="1769543" y="1459161"/>
            <a:ext cx="5544616" cy="34797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99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:\---W-O-R-K----\2022\08-17 Гильфанова. Клуб Большая перемена\графика\фон-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123478"/>
            <a:ext cx="31958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Наши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мемБПшки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771550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Ты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БП прошу продли, ну продли ты ради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Вжуха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30722" name="Picture 2" descr="https://bugaga.ru/uploads/posts/2018-08/1533898216_svoya-religiya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36992"/>
            <a:ext cx="2633582" cy="35114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76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:\---W-O-R-K----\2022\08-17 Гильфанова. Клуб Большая перемена\графика\фон-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123478"/>
            <a:ext cx="31958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Наши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мемБПшки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771550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Когда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увидел пакет документов в ВДЦ Океан</a:t>
            </a:r>
          </a:p>
        </p:txBody>
      </p:sp>
      <p:pic>
        <p:nvPicPr>
          <p:cNvPr id="31746" name="Picture 2" descr="https://i.ytimg.com/vi/EY10MiGDTjI/maxresdefaul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6" r="14402"/>
          <a:stretch/>
        </p:blipFill>
        <p:spPr bwMode="auto">
          <a:xfrm>
            <a:off x="2281505" y="1491630"/>
            <a:ext cx="4169510" cy="32981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68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:\---W-O-R-K----\2022\08-17 Гильфанова. Клуб Большая перемена\графика\фон-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123478"/>
            <a:ext cx="31958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Наши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мемБПшки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771550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Когда наставник наставников учит будущих наставников</a:t>
            </a:r>
          </a:p>
        </p:txBody>
      </p:sp>
      <p:pic>
        <p:nvPicPr>
          <p:cNvPr id="34818" name="Picture 2" descr="https://s5o.ru/storage/simple/ru/ugc/4e/4d/f5/00/ruub929365da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91205"/>
            <a:ext cx="4761840" cy="32985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20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1152</TotalTime>
  <Words>2791</Words>
  <Application>Microsoft Office PowerPoint</Application>
  <PresentationFormat>Экран (16:9)</PresentationFormat>
  <Paragraphs>527</Paragraphs>
  <Slides>109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109</vt:i4>
      </vt:variant>
    </vt:vector>
  </HeadingPairs>
  <TitlesOfParts>
    <vt:vector size="1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Кашканов</dc:creator>
  <cp:lastModifiedBy>Дмитрий Кашканов</cp:lastModifiedBy>
  <cp:revision>132</cp:revision>
  <dcterms:created xsi:type="dcterms:W3CDTF">2022-08-17T10:18:40Z</dcterms:created>
  <dcterms:modified xsi:type="dcterms:W3CDTF">2022-08-20T06:56:53Z</dcterms:modified>
</cp:coreProperties>
</file>